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12192000"/>
  <p:embeddedFontLst>
    <p:embeddedFont>
      <p:font typeface="MiSans" panose="020B0604020202020204" charset="-122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2820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2-d3ce46gs8jdo4os5dcpg.png"/>
          <p:cNvPicPr>
            <a:picLocks noChangeAspect="1"/>
          </p:cNvPicPr>
          <p:nvPr/>
        </p:nvPicPr>
        <p:blipFill>
          <a:blip r:embed="rId3"/>
          <a:srcRect l="3" r="3"/>
          <a:stretch/>
        </p:blipFill>
        <p:spPr>
          <a:xfrm>
            <a:off x="-15875" y="-4445"/>
            <a:ext cx="12233910" cy="6859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42895" y="2765425"/>
            <a:ext cx="6506210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in Healthcare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4926958" y="4684395"/>
            <a:ext cx="2337402" cy="50292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4926958" y="4684395"/>
            <a:ext cx="2337402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889500" y="4736465"/>
            <a:ext cx="2413000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926958" y="5387340"/>
            <a:ext cx="2337402" cy="50292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26958" y="5387340"/>
            <a:ext cx="2337402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889500" y="5439410"/>
            <a:ext cx="241300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2025/01/01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3-d3ce46os8jdo4os5dcsg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2129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Diagnostics Imaging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5" name="Text 3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7" name="Text 5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9" name="Text 7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1" name="Text 9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3" name="Text 11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5" name="Text 13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Spots Hidden Lesions Early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9" name="Image 0" descr="https://kimi-img.moonshot.cn/pub/slides/slides_tmpl/image/25-09-28-15:22:08-d3ce480s8jdo4os5dd30.png"/>
          <p:cNvPicPr>
            <a:picLocks noChangeAspect="1"/>
          </p:cNvPicPr>
          <p:nvPr/>
        </p:nvPicPr>
        <p:blipFill>
          <a:blip r:embed="rId3"/>
          <a:srcRect t="137" b="137"/>
          <a:stretch/>
        </p:blipFill>
        <p:spPr>
          <a:xfrm>
            <a:off x="827723" y="1517650"/>
            <a:ext cx="10536555" cy="2073275"/>
          </a:xfrm>
          <a:prstGeom prst="rect">
            <a:avLst/>
          </a:prstGeom>
        </p:spPr>
      </p:pic>
      <p:sp>
        <p:nvSpPr>
          <p:cNvPr id="20" name="Shape 17"/>
          <p:cNvSpPr/>
          <p:nvPr/>
        </p:nvSpPr>
        <p:spPr>
          <a:xfrm>
            <a:off x="826770" y="3748405"/>
            <a:ext cx="4998720" cy="2484120"/>
          </a:xfrm>
          <a:prstGeom prst="roundRect">
            <a:avLst>
              <a:gd name="adj" fmla="val 6850"/>
            </a:avLst>
          </a:prstGeom>
          <a:solidFill>
            <a:srgbClr val="000000">
              <a:alpha val="0"/>
            </a:srgbClr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826770" y="3748405"/>
            <a:ext cx="4998720" cy="24841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 rot="8100000" flipH="1" flipV="1">
            <a:off x="1042035" y="3917950"/>
            <a:ext cx="407035" cy="366395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23" name="Text 20"/>
          <p:cNvSpPr/>
          <p:nvPr/>
        </p:nvSpPr>
        <p:spPr>
          <a:xfrm rot="8100000">
            <a:off x="1042035" y="3917950"/>
            <a:ext cx="407035" cy="3663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6333490" y="3748405"/>
            <a:ext cx="4998720" cy="2484120"/>
          </a:xfrm>
          <a:prstGeom prst="roundRect">
            <a:avLst>
              <a:gd name="adj" fmla="val 6850"/>
            </a:avLst>
          </a:prstGeom>
          <a:solidFill>
            <a:srgbClr val="000000">
              <a:alpha val="0"/>
            </a:srgbClr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6333490" y="3748405"/>
            <a:ext cx="4998720" cy="24841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 rot="8100000" flipH="1" flipV="1">
            <a:off x="6548755" y="3917950"/>
            <a:ext cx="407035" cy="366395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27" name="Text 24"/>
          <p:cNvSpPr/>
          <p:nvPr/>
        </p:nvSpPr>
        <p:spPr>
          <a:xfrm rot="8100000">
            <a:off x="6548755" y="3917950"/>
            <a:ext cx="407035" cy="3663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1162050" y="4015105"/>
            <a:ext cx="438340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Rapid Detection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1162050" y="4429125"/>
            <a:ext cx="4381951" cy="8576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like Aidoc quickly identify anomalies in medical images, such as intracranial bleeds and fractures, enabling faster diagnosis and treatment.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6668770" y="4015105"/>
            <a:ext cx="438340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Prioritizing Urgent Cases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6668770" y="4429125"/>
            <a:ext cx="4381951" cy="114339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prioritizes urgent cases on radiologist worklists, ensuring that critical conditions are addressed promptly, reducing turnaround times, and improving patient outcomes.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5" name="Text 3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7" name="Text 5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9" name="Text 7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1" name="Text 9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3" name="Text 11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5" name="Text 13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Pathology Slides Screened Fast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64870" y="2615164"/>
            <a:ext cx="533125" cy="0"/>
          </a:xfrm>
          <a:prstGeom prst="line">
            <a:avLst/>
          </a:prstGeom>
          <a:noFill/>
          <a:ln w="25400">
            <a:solidFill>
              <a:srgbClr val="DBB479"/>
            </a:solidFill>
            <a:prstDash val="solid"/>
            <a:headEnd type="none"/>
            <a:tailEnd type="none"/>
          </a:ln>
        </p:spPr>
      </p:sp>
      <p:pic>
        <p:nvPicPr>
          <p:cNvPr id="20" name="Image 0" descr="https://kimi-img.moonshot.cn/pub/slides/slides_tmpl/image/25-09-28-15:22:09-d3ce488s8jdo4os5dd6g.png"/>
          <p:cNvPicPr>
            <a:picLocks noChangeAspect="1"/>
          </p:cNvPicPr>
          <p:nvPr/>
        </p:nvPicPr>
        <p:blipFill>
          <a:blip r:embed="rId3"/>
          <a:srcRect t="46" b="46"/>
          <a:stretch/>
        </p:blipFill>
        <p:spPr>
          <a:xfrm>
            <a:off x="779145" y="4210050"/>
            <a:ext cx="4140200" cy="1867535"/>
          </a:xfrm>
          <a:prstGeom prst="rect">
            <a:avLst/>
          </a:prstGeom>
        </p:spPr>
      </p:pic>
      <p:sp>
        <p:nvSpPr>
          <p:cNvPr id="21" name="Shape 18"/>
          <p:cNvSpPr/>
          <p:nvPr/>
        </p:nvSpPr>
        <p:spPr>
          <a:xfrm>
            <a:off x="5326380" y="1670685"/>
            <a:ext cx="2895600" cy="4476750"/>
          </a:xfrm>
          <a:prstGeom prst="roundRect">
            <a:avLst>
              <a:gd name="adj" fmla="val 4166"/>
            </a:avLst>
          </a:prstGeom>
          <a:solidFill>
            <a:srgbClr val="000000">
              <a:alpha val="0"/>
            </a:srgbClr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5326380" y="1670685"/>
            <a:ext cx="2895600" cy="44767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5326380" y="1778000"/>
            <a:ext cx="2895600" cy="419735"/>
          </a:xfrm>
          <a:prstGeom prst="roundRect">
            <a:avLst>
              <a:gd name="adj" fmla="val 4166"/>
            </a:avLst>
          </a:prstGeom>
          <a:solidFill>
            <a:srgbClr val="D3BDA6"/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5326380" y="1778000"/>
            <a:ext cx="2895600" cy="4197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8399780" y="1670685"/>
            <a:ext cx="2895600" cy="4476750"/>
          </a:xfrm>
          <a:prstGeom prst="roundRect">
            <a:avLst>
              <a:gd name="adj" fmla="val 4166"/>
            </a:avLst>
          </a:prstGeom>
          <a:solidFill>
            <a:srgbClr val="000000">
              <a:alpha val="0"/>
            </a:srgbClr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26" name="Text 23"/>
          <p:cNvSpPr/>
          <p:nvPr/>
        </p:nvSpPr>
        <p:spPr>
          <a:xfrm>
            <a:off x="8399780" y="1670685"/>
            <a:ext cx="2895600" cy="44767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8399780" y="1778000"/>
            <a:ext cx="2895600" cy="419735"/>
          </a:xfrm>
          <a:prstGeom prst="roundRect">
            <a:avLst>
              <a:gd name="adj" fmla="val 4166"/>
            </a:avLst>
          </a:prstGeom>
          <a:solidFill>
            <a:srgbClr val="D3BDA6"/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28" name="Text 25"/>
          <p:cNvSpPr/>
          <p:nvPr/>
        </p:nvSpPr>
        <p:spPr>
          <a:xfrm>
            <a:off x="8399780" y="1778000"/>
            <a:ext cx="2895600" cy="4197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736600" y="1649730"/>
            <a:ext cx="4249420" cy="9036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D3BD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Slide Analysis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736600" y="2667635"/>
            <a:ext cx="4282440" cy="114339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engines like PathAI analyze pathology slides to detect suspicious regions, reducing the workload on pathologists and increasing the consistency of diagnoses.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5518150" y="2487930"/>
            <a:ext cx="2540577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Improved Accuracy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5518150" y="3251835"/>
            <a:ext cx="2541270" cy="171529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provide quantified measurements and second opinions, enhancing the accuracy of diagnoses and reducing the likelihood of errors.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8591550" y="2487930"/>
            <a:ext cx="2540577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Enhanced Workflow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8591550" y="3251835"/>
            <a:ext cx="2541270" cy="171529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automating the initial screening of pathology slides, AI allows pathologists to focus on more complex cases, improving overall workflow efficiency.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3-d3ce46os8jdo4os5dcsg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2129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Predictive Analytics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665345" y="1460500"/>
            <a:ext cx="720000" cy="720000"/>
          </a:xfrm>
          <a:prstGeom prst="roundRect">
            <a:avLst>
              <a:gd name="adj" fmla="val 16667"/>
            </a:avLst>
          </a:prstGeom>
          <a:solidFill>
            <a:srgbClr val="D3BDA6"/>
          </a:solidFill>
          <a:ln w="12700">
            <a:solidFill>
              <a:srgbClr val="FFFFF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4665345" y="1460500"/>
            <a:ext cx="720000" cy="720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655185" y="2941955"/>
            <a:ext cx="720000" cy="720000"/>
          </a:xfrm>
          <a:prstGeom prst="roundRect">
            <a:avLst>
              <a:gd name="adj" fmla="val 16667"/>
            </a:avLst>
          </a:prstGeom>
          <a:solidFill>
            <a:srgbClr val="D3BDA6"/>
          </a:solidFill>
          <a:ln/>
        </p:spPr>
      </p:sp>
      <p:sp>
        <p:nvSpPr>
          <p:cNvPr id="7" name="Text 5"/>
          <p:cNvSpPr/>
          <p:nvPr/>
        </p:nvSpPr>
        <p:spPr>
          <a:xfrm>
            <a:off x="4655185" y="2941955"/>
            <a:ext cx="720000" cy="720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644390" y="4516120"/>
            <a:ext cx="720000" cy="720000"/>
          </a:xfrm>
          <a:prstGeom prst="roundRect">
            <a:avLst>
              <a:gd name="adj" fmla="val 16667"/>
            </a:avLst>
          </a:prstGeom>
          <a:solidFill>
            <a:srgbClr val="D3BDA6"/>
          </a:solidFill>
          <a:ln/>
        </p:spPr>
      </p:sp>
      <p:sp>
        <p:nvSpPr>
          <p:cNvPr id="9" name="Text 7"/>
          <p:cNvSpPr/>
          <p:nvPr/>
        </p:nvSpPr>
        <p:spPr>
          <a:xfrm>
            <a:off x="4644390" y="4516120"/>
            <a:ext cx="720000" cy="720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0" descr="https://kimi-img.moonshot.cn/pub/slides/slides_tmpl/image/25-09-28-15:22:13-d3ce498s8jdo4os5ddd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315" y="1600835"/>
            <a:ext cx="438785" cy="438785"/>
          </a:xfrm>
          <a:prstGeom prst="rect">
            <a:avLst/>
          </a:prstGeom>
        </p:spPr>
      </p:pic>
      <p:pic>
        <p:nvPicPr>
          <p:cNvPr id="11" name="Image 1" descr="https://kimi-img.moonshot.cn/pub/slides/slides_tmpl/image/25-09-28-15:22:14-d3ce49gs8jdo4os5ddd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4730" y="3108325"/>
            <a:ext cx="384175" cy="384175"/>
          </a:xfrm>
          <a:prstGeom prst="rect">
            <a:avLst/>
          </a:prstGeom>
        </p:spPr>
      </p:pic>
      <p:pic>
        <p:nvPicPr>
          <p:cNvPr id="12" name="Image 2" descr="https://kimi-img.moonshot.cn/pub/slides/slides_tmpl/image/25-09-28-15:22:14-d3ce49gs8jdo4os5dde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885" y="4682490"/>
            <a:ext cx="384175" cy="38417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Readmission Risk Forecast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1136197" y="1356360"/>
            <a:ext cx="3056708" cy="2950210"/>
          </a:xfrm>
          <a:prstGeom prst="rect">
            <a:avLst/>
          </a:prstGeom>
          <a:gradFill flip="none" rotWithShape="1">
            <a:gsLst>
              <a:gs pos="0">
                <a:srgbClr val="F4F4F4"/>
              </a:gs>
              <a:gs pos="80000">
                <a:srgbClr val="FFFFFF"/>
              </a:gs>
              <a:gs pos="100000">
                <a:srgbClr val="FFFFFF"/>
              </a:gs>
            </a:gsLst>
            <a:lin ang="2700000" scaled="1"/>
          </a:gradFill>
          <a:ln w="6350">
            <a:solidFill>
              <a:srgbClr val="F4F4F4"/>
            </a:solidFill>
            <a:prstDash val="solid"/>
          </a:ln>
          <a:effectLst>
            <a:outerShdw blurRad="279400" dist="71842" dir="27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5" name="Text 10"/>
          <p:cNvSpPr/>
          <p:nvPr/>
        </p:nvSpPr>
        <p:spPr>
          <a:xfrm>
            <a:off x="1136197" y="1356360"/>
            <a:ext cx="3056708" cy="29502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6" name="Image 3" descr="https://kimi-img.moonshot.cn/pub/slides/slides_tmpl/image/25-09-28-15:22:16-d3ce4a0s8jdo4os5ddgg.png"/>
          <p:cNvPicPr>
            <a:picLocks noChangeAspect="1"/>
          </p:cNvPicPr>
          <p:nvPr/>
        </p:nvPicPr>
        <p:blipFill>
          <a:blip r:embed="rId6"/>
          <a:srcRect t="81" b="81"/>
          <a:stretch/>
        </p:blipFill>
        <p:spPr>
          <a:xfrm>
            <a:off x="1324360" y="1538064"/>
            <a:ext cx="2680382" cy="2586502"/>
          </a:xfrm>
          <a:prstGeom prst="rect">
            <a:avLst/>
          </a:prstGeom>
        </p:spPr>
      </p:pic>
      <p:pic>
        <p:nvPicPr>
          <p:cNvPr id="17" name="Image 4" descr="https://kimi-img.moonshot.cn/pub/slides/slides_tmpl/image/25-09-28-15:22:15-d3ce49os8jdo4os5ddeg.png"/>
          <p:cNvPicPr>
            <a:picLocks noChangeAspect="1"/>
          </p:cNvPicPr>
          <p:nvPr/>
        </p:nvPicPr>
        <p:blipFill>
          <a:blip r:embed="rId7"/>
          <a:srcRect t="33727"/>
          <a:stretch/>
        </p:blipFill>
        <p:spPr>
          <a:xfrm rot="16200000">
            <a:off x="486094" y="1660301"/>
            <a:ext cx="838893" cy="1684590"/>
          </a:xfrm>
          <a:prstGeom prst="rect">
            <a:avLst/>
          </a:prstGeom>
        </p:spPr>
      </p:pic>
      <p:sp>
        <p:nvSpPr>
          <p:cNvPr id="18" name="Shape 11"/>
          <p:cNvSpPr/>
          <p:nvPr/>
        </p:nvSpPr>
        <p:spPr>
          <a:xfrm>
            <a:off x="5711190" y="1659255"/>
            <a:ext cx="0" cy="4500000"/>
          </a:xfrm>
          <a:prstGeom prst="line">
            <a:avLst/>
          </a:prstGeom>
          <a:noFill/>
          <a:ln w="12700">
            <a:solidFill>
              <a:srgbClr val="D3BDA6"/>
            </a:solidFill>
            <a:prstDash val="dash"/>
            <a:headEnd type="none"/>
            <a:tailEnd type="none"/>
          </a:ln>
        </p:spPr>
      </p:sp>
      <p:sp>
        <p:nvSpPr>
          <p:cNvPr id="19" name="Shape 12"/>
          <p:cNvSpPr/>
          <p:nvPr/>
        </p:nvSpPr>
        <p:spPr>
          <a:xfrm>
            <a:off x="5635625" y="1631950"/>
            <a:ext cx="180000" cy="180000"/>
          </a:xfrm>
          <a:prstGeom prst="ellipse">
            <a:avLst/>
          </a:prstGeom>
          <a:solidFill>
            <a:srgbClr val="D3BDA6"/>
          </a:solidFill>
          <a:ln/>
        </p:spPr>
      </p:sp>
      <p:sp>
        <p:nvSpPr>
          <p:cNvPr id="20" name="Text 13"/>
          <p:cNvSpPr/>
          <p:nvPr/>
        </p:nvSpPr>
        <p:spPr>
          <a:xfrm>
            <a:off x="5635625" y="1631950"/>
            <a:ext cx="180000" cy="180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4"/>
          <p:cNvSpPr/>
          <p:nvPr/>
        </p:nvSpPr>
        <p:spPr>
          <a:xfrm>
            <a:off x="5621655" y="3260725"/>
            <a:ext cx="180000" cy="180000"/>
          </a:xfrm>
          <a:prstGeom prst="ellipse">
            <a:avLst/>
          </a:prstGeom>
          <a:solidFill>
            <a:srgbClr val="D3BDA6"/>
          </a:solidFill>
          <a:ln/>
        </p:spPr>
      </p:sp>
      <p:sp>
        <p:nvSpPr>
          <p:cNvPr id="22" name="Text 15"/>
          <p:cNvSpPr/>
          <p:nvPr/>
        </p:nvSpPr>
        <p:spPr>
          <a:xfrm>
            <a:off x="5621655" y="3260725"/>
            <a:ext cx="180000" cy="180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16"/>
          <p:cNvSpPr/>
          <p:nvPr/>
        </p:nvSpPr>
        <p:spPr>
          <a:xfrm>
            <a:off x="5610860" y="4834255"/>
            <a:ext cx="180000" cy="180000"/>
          </a:xfrm>
          <a:prstGeom prst="ellipse">
            <a:avLst/>
          </a:prstGeom>
          <a:solidFill>
            <a:srgbClr val="D3BDA6"/>
          </a:solidFill>
          <a:ln/>
        </p:spPr>
      </p:sp>
      <p:sp>
        <p:nvSpPr>
          <p:cNvPr id="24" name="Text 17"/>
          <p:cNvSpPr/>
          <p:nvPr/>
        </p:nvSpPr>
        <p:spPr>
          <a:xfrm>
            <a:off x="5610860" y="4834255"/>
            <a:ext cx="180000" cy="180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18"/>
          <p:cNvSpPr/>
          <p:nvPr/>
        </p:nvSpPr>
        <p:spPr>
          <a:xfrm rot="5400000">
            <a:off x="5333365" y="1772285"/>
            <a:ext cx="179705" cy="95885"/>
          </a:xfrm>
          <a:prstGeom prst="triangle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26" name="Text 19"/>
          <p:cNvSpPr/>
          <p:nvPr/>
        </p:nvSpPr>
        <p:spPr>
          <a:xfrm rot="5400000">
            <a:off x="5333365" y="1772285"/>
            <a:ext cx="179705" cy="958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0"/>
          <p:cNvSpPr/>
          <p:nvPr/>
        </p:nvSpPr>
        <p:spPr>
          <a:xfrm rot="5400000">
            <a:off x="5323205" y="3254375"/>
            <a:ext cx="179705" cy="95885"/>
          </a:xfrm>
          <a:prstGeom prst="triangle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28" name="Text 21"/>
          <p:cNvSpPr/>
          <p:nvPr/>
        </p:nvSpPr>
        <p:spPr>
          <a:xfrm rot="5400000">
            <a:off x="5323205" y="3254375"/>
            <a:ext cx="179705" cy="958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2"/>
          <p:cNvSpPr/>
          <p:nvPr/>
        </p:nvSpPr>
        <p:spPr>
          <a:xfrm rot="5400000">
            <a:off x="5312410" y="4827905"/>
            <a:ext cx="179705" cy="95885"/>
          </a:xfrm>
          <a:prstGeom prst="triangle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30" name="Text 23"/>
          <p:cNvSpPr/>
          <p:nvPr/>
        </p:nvSpPr>
        <p:spPr>
          <a:xfrm rot="5400000">
            <a:off x="5312410" y="4827905"/>
            <a:ext cx="179705" cy="958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31" name="Image 5" descr="https://kimi-img.moonshot.cn/pub/slides/slides_tmpl/image/25-09-28-15:22:15-d3ce49os8jdo4os5ddf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931920"/>
            <a:ext cx="694690" cy="2926080"/>
          </a:xfrm>
          <a:prstGeom prst="rect">
            <a:avLst/>
          </a:prstGeom>
        </p:spPr>
      </p:pic>
      <p:sp>
        <p:nvSpPr>
          <p:cNvPr id="32" name="Text 24"/>
          <p:cNvSpPr/>
          <p:nvPr/>
        </p:nvSpPr>
        <p:spPr>
          <a:xfrm>
            <a:off x="6120765" y="1521460"/>
            <a:ext cx="537146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Risk Stratification</a:t>
            </a:r>
            <a:endParaRPr lang="en-US" sz="1600" dirty="0"/>
          </a:p>
        </p:txBody>
      </p:sp>
      <p:sp>
        <p:nvSpPr>
          <p:cNvPr id="33" name="Text 25"/>
          <p:cNvSpPr/>
          <p:nvPr/>
        </p:nvSpPr>
        <p:spPr>
          <a:xfrm>
            <a:off x="6120765" y="1847215"/>
            <a:ext cx="5371465" cy="8576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models analyze patient data to predict readmission risks, enabling proactive interventions and reducing avoidable hospital readmissions.</a:t>
            </a:r>
            <a:endParaRPr lang="en-US" sz="1600" dirty="0"/>
          </a:p>
        </p:txBody>
      </p:sp>
      <p:sp>
        <p:nvSpPr>
          <p:cNvPr id="34" name="Text 26"/>
          <p:cNvSpPr/>
          <p:nvPr/>
        </p:nvSpPr>
        <p:spPr>
          <a:xfrm>
            <a:off x="467360" y="4594225"/>
            <a:ext cx="413258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Personalized Care Plans</a:t>
            </a:r>
            <a:endParaRPr lang="en-US" sz="1600" dirty="0"/>
          </a:p>
        </p:txBody>
      </p:sp>
      <p:sp>
        <p:nvSpPr>
          <p:cNvPr id="35" name="Text 27"/>
          <p:cNvSpPr/>
          <p:nvPr/>
        </p:nvSpPr>
        <p:spPr>
          <a:xfrm>
            <a:off x="467360" y="4941570"/>
            <a:ext cx="4132580" cy="8576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recommend personalized care plans for high-risk patients, optimizing resource allocation and improving patient outcomes.</a:t>
            </a:r>
            <a:endParaRPr lang="en-US" sz="1600" dirty="0"/>
          </a:p>
        </p:txBody>
      </p:sp>
      <p:sp>
        <p:nvSpPr>
          <p:cNvPr id="36" name="Text 28"/>
          <p:cNvSpPr/>
          <p:nvPr/>
        </p:nvSpPr>
        <p:spPr>
          <a:xfrm>
            <a:off x="6120765" y="3139440"/>
            <a:ext cx="537146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Reduced Penalties</a:t>
            </a:r>
            <a:endParaRPr lang="en-US" sz="1600" dirty="0"/>
          </a:p>
        </p:txBody>
      </p:sp>
      <p:sp>
        <p:nvSpPr>
          <p:cNvPr id="37" name="Text 29"/>
          <p:cNvSpPr/>
          <p:nvPr/>
        </p:nvSpPr>
        <p:spPr>
          <a:xfrm>
            <a:off x="6120765" y="3465195"/>
            <a:ext cx="5371465" cy="8576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accurately predicting readmissions, AI helps healthcare providers avoid penalties associated with high readmission rates, improving financial performance.</a:t>
            </a:r>
            <a:endParaRPr lang="en-US" sz="1600" dirty="0"/>
          </a:p>
        </p:txBody>
      </p:sp>
      <p:sp>
        <p:nvSpPr>
          <p:cNvPr id="38" name="Text 30"/>
          <p:cNvSpPr/>
          <p:nvPr/>
        </p:nvSpPr>
        <p:spPr>
          <a:xfrm>
            <a:off x="6120765" y="4757420"/>
            <a:ext cx="537146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Improved Resource Management</a:t>
            </a:r>
            <a:endParaRPr lang="en-US" sz="1600" dirty="0"/>
          </a:p>
        </p:txBody>
      </p:sp>
      <p:sp>
        <p:nvSpPr>
          <p:cNvPr id="39" name="Text 31"/>
          <p:cNvSpPr/>
          <p:nvPr/>
        </p:nvSpPr>
        <p:spPr>
          <a:xfrm>
            <a:off x="6120765" y="5083175"/>
            <a:ext cx="5371465" cy="8576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forecasts patient needs, allowing hospitals to optimize bed availability and resource allocation, ensuring efficient use of healthcare resources.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5" name="Text 3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7" name="Text 5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9" name="Text 7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1" name="Text 9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3" name="Text 11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5" name="Text 13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Population Health Triage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0795" y="2524760"/>
            <a:ext cx="12176760" cy="3271520"/>
          </a:xfrm>
          <a:prstGeom prst="rect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10795" y="2524760"/>
            <a:ext cx="12176760" cy="3271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9" name="Image 0" descr="https://kimi-img.moonshot.cn/pub/slides/slides_tmpl/image/25-09-28-15:22:07-d3ce47os8jdo4os5dd1g.jpg"/>
          <p:cNvPicPr>
            <a:picLocks noChangeAspect="1"/>
          </p:cNvPicPr>
          <p:nvPr/>
        </p:nvPicPr>
        <p:blipFill>
          <a:blip r:embed="rId3"/>
          <a:srcRect l="10321" r="50667"/>
          <a:stretch/>
        </p:blipFill>
        <p:spPr>
          <a:xfrm>
            <a:off x="7876540" y="1447800"/>
            <a:ext cx="3307715" cy="4770120"/>
          </a:xfrm>
          <a:prstGeom prst="rect">
            <a:avLst/>
          </a:prstGeom>
        </p:spPr>
      </p:pic>
      <p:sp>
        <p:nvSpPr>
          <p:cNvPr id="20" name="Text 17"/>
          <p:cNvSpPr/>
          <p:nvPr/>
        </p:nvSpPr>
        <p:spPr>
          <a:xfrm>
            <a:off x="974090" y="2969895"/>
            <a:ext cx="560641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in Population Health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974090" y="3528695"/>
            <a:ext cx="5606415" cy="14265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stratifies patient populations by risk, enabling targeted interventions and improving overall population health management. This leads to better outcomes and reduced healthcare costs.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3-d3ce46os8jdo4os5dcsg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2129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Operational Efficiency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28-15:22:09-d3ce488s8jdo4os5dd4g.png"/>
          <p:cNvPicPr>
            <a:picLocks noChangeAspect="1"/>
          </p:cNvPicPr>
          <p:nvPr/>
        </p:nvPicPr>
        <p:blipFill>
          <a:blip r:embed="rId3"/>
          <a:srcRect t="15" b="15"/>
          <a:stretch/>
        </p:blipFill>
        <p:spPr>
          <a:xfrm>
            <a:off x="10100945" y="0"/>
            <a:ext cx="2111375" cy="121666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419100" y="5349875"/>
            <a:ext cx="11553190" cy="33020"/>
          </a:xfrm>
          <a:prstGeom prst="line">
            <a:avLst/>
          </a:prstGeom>
          <a:noFill/>
          <a:ln w="19050">
            <a:solidFill>
              <a:srgbClr val="865F24"/>
            </a:solidFill>
            <a:prstDash val="solid"/>
            <a:headEnd type="none"/>
            <a:tailEnd type="none"/>
          </a:ln>
        </p:spPr>
      </p:sp>
      <p:sp>
        <p:nvSpPr>
          <p:cNvPr id="6" name="Text 3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No-Show Prediction Cuts Waste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354830" y="2024380"/>
            <a:ext cx="3502025" cy="2752725"/>
          </a:xfrm>
          <a:prstGeom prst="roundRect">
            <a:avLst>
              <a:gd name="adj" fmla="val 8836"/>
            </a:avLst>
          </a:prstGeom>
          <a:solidFill>
            <a:srgbClr val="D3BDA6"/>
          </a:solidFill>
          <a:ln/>
        </p:spPr>
      </p:sp>
      <p:sp>
        <p:nvSpPr>
          <p:cNvPr id="8" name="Text 5"/>
          <p:cNvSpPr/>
          <p:nvPr/>
        </p:nvSpPr>
        <p:spPr>
          <a:xfrm>
            <a:off x="4354830" y="2024380"/>
            <a:ext cx="3502025" cy="27527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rot="8100000">
            <a:off x="5953125" y="4578985"/>
            <a:ext cx="295275" cy="295275"/>
          </a:xfrm>
          <a:prstGeom prst="ellipse">
            <a:avLst/>
          </a:prstGeom>
          <a:solidFill>
            <a:srgbClr val="F2F2F2"/>
          </a:solidFill>
          <a:ln/>
        </p:spPr>
      </p:sp>
      <p:sp>
        <p:nvSpPr>
          <p:cNvPr id="10" name="Text 7"/>
          <p:cNvSpPr/>
          <p:nvPr/>
        </p:nvSpPr>
        <p:spPr>
          <a:xfrm rot="8100000">
            <a:off x="5953125" y="4578985"/>
            <a:ext cx="295275" cy="2952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4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047740" y="5291455"/>
            <a:ext cx="115570" cy="115570"/>
          </a:xfrm>
          <a:prstGeom prst="ellipse">
            <a:avLst/>
          </a:prstGeom>
          <a:solidFill>
            <a:srgbClr val="F2F2F2"/>
          </a:solidFill>
          <a:ln w="38100">
            <a:solidFill>
              <a:srgbClr val="80808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047740" y="5291455"/>
            <a:ext cx="115570" cy="1155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40000"/>
              </a:lnSpc>
            </a:pPr>
            <a:endParaRPr lang="en-US" sz="1600" dirty="0"/>
          </a:p>
        </p:txBody>
      </p:sp>
      <p:pic>
        <p:nvPicPr>
          <p:cNvPr id="13" name="Image 1" descr="https://kimi-img.moonshot.cn/pub/slides/slides_tmpl/image/25-09-28-15:22:09-d3ce488s8jdo4os5dd5g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98127" y="4447369"/>
            <a:ext cx="609600" cy="863600"/>
          </a:xfrm>
          <a:prstGeom prst="rect">
            <a:avLst/>
          </a:prstGeom>
        </p:spPr>
      </p:pic>
      <p:sp>
        <p:nvSpPr>
          <p:cNvPr id="14" name="Shape 10"/>
          <p:cNvSpPr/>
          <p:nvPr/>
        </p:nvSpPr>
        <p:spPr>
          <a:xfrm>
            <a:off x="550545" y="2029460"/>
            <a:ext cx="3502025" cy="2752725"/>
          </a:xfrm>
          <a:prstGeom prst="roundRect">
            <a:avLst>
              <a:gd name="adj" fmla="val 8836"/>
            </a:avLst>
          </a:prstGeom>
          <a:solidFill>
            <a:srgbClr val="D3BDA6"/>
          </a:solidFill>
          <a:ln/>
        </p:spPr>
      </p:sp>
      <p:sp>
        <p:nvSpPr>
          <p:cNvPr id="15" name="Text 11"/>
          <p:cNvSpPr/>
          <p:nvPr/>
        </p:nvSpPr>
        <p:spPr>
          <a:xfrm>
            <a:off x="550545" y="2029460"/>
            <a:ext cx="3502025" cy="27527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 rot="8100000">
            <a:off x="2148840" y="4584065"/>
            <a:ext cx="295275" cy="295275"/>
          </a:xfrm>
          <a:prstGeom prst="ellipse">
            <a:avLst/>
          </a:prstGeom>
          <a:solidFill>
            <a:srgbClr val="F2F2F2"/>
          </a:solidFill>
          <a:ln/>
        </p:spPr>
      </p:sp>
      <p:sp>
        <p:nvSpPr>
          <p:cNvPr id="17" name="Text 13"/>
          <p:cNvSpPr/>
          <p:nvPr/>
        </p:nvSpPr>
        <p:spPr>
          <a:xfrm rot="8100000">
            <a:off x="2148840" y="4584065"/>
            <a:ext cx="295275" cy="2952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40000"/>
              </a:lnSpc>
            </a:pP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2243455" y="5296535"/>
            <a:ext cx="115570" cy="115570"/>
          </a:xfrm>
          <a:prstGeom prst="ellipse">
            <a:avLst/>
          </a:prstGeom>
          <a:solidFill>
            <a:srgbClr val="F2F2F2"/>
          </a:solidFill>
          <a:ln w="38100">
            <a:solidFill>
              <a:srgbClr val="808080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2243455" y="5296535"/>
            <a:ext cx="115570" cy="1155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40000"/>
              </a:lnSpc>
            </a:pPr>
            <a:endParaRPr lang="en-US" sz="1600" dirty="0"/>
          </a:p>
        </p:txBody>
      </p:sp>
      <p:sp>
        <p:nvSpPr>
          <p:cNvPr id="20" name="Shape 16"/>
          <p:cNvSpPr/>
          <p:nvPr/>
        </p:nvSpPr>
        <p:spPr>
          <a:xfrm>
            <a:off x="8148955" y="2024380"/>
            <a:ext cx="3502025" cy="2752725"/>
          </a:xfrm>
          <a:prstGeom prst="roundRect">
            <a:avLst>
              <a:gd name="adj" fmla="val 8836"/>
            </a:avLst>
          </a:prstGeom>
          <a:solidFill>
            <a:srgbClr val="D3BDA6"/>
          </a:solidFill>
          <a:ln/>
        </p:spPr>
      </p:sp>
      <p:sp>
        <p:nvSpPr>
          <p:cNvPr id="21" name="Text 17"/>
          <p:cNvSpPr/>
          <p:nvPr/>
        </p:nvSpPr>
        <p:spPr>
          <a:xfrm>
            <a:off x="8148955" y="2024380"/>
            <a:ext cx="3502025" cy="27527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8"/>
          <p:cNvSpPr/>
          <p:nvPr/>
        </p:nvSpPr>
        <p:spPr>
          <a:xfrm rot="8100000">
            <a:off x="9747250" y="4578985"/>
            <a:ext cx="295275" cy="295275"/>
          </a:xfrm>
          <a:prstGeom prst="ellipse">
            <a:avLst/>
          </a:prstGeom>
          <a:solidFill>
            <a:srgbClr val="F2F2F2"/>
          </a:solidFill>
          <a:ln/>
        </p:spPr>
      </p:sp>
      <p:sp>
        <p:nvSpPr>
          <p:cNvPr id="23" name="Text 19"/>
          <p:cNvSpPr/>
          <p:nvPr/>
        </p:nvSpPr>
        <p:spPr>
          <a:xfrm rot="8100000">
            <a:off x="9747250" y="4578985"/>
            <a:ext cx="295275" cy="2952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40000"/>
              </a:lnSpc>
            </a:pPr>
            <a:endParaRPr lang="en-US" sz="1600" dirty="0"/>
          </a:p>
        </p:txBody>
      </p:sp>
      <p:sp>
        <p:nvSpPr>
          <p:cNvPr id="24" name="Shape 20"/>
          <p:cNvSpPr/>
          <p:nvPr/>
        </p:nvSpPr>
        <p:spPr>
          <a:xfrm>
            <a:off x="9841865" y="5291455"/>
            <a:ext cx="115570" cy="115570"/>
          </a:xfrm>
          <a:prstGeom prst="ellipse">
            <a:avLst/>
          </a:prstGeom>
          <a:solidFill>
            <a:srgbClr val="F2F2F2"/>
          </a:solidFill>
          <a:ln w="38100">
            <a:solidFill>
              <a:srgbClr val="808080"/>
            </a:solidFill>
            <a:prstDash val="solid"/>
          </a:ln>
        </p:spPr>
      </p:sp>
      <p:sp>
        <p:nvSpPr>
          <p:cNvPr id="25" name="Text 21"/>
          <p:cNvSpPr/>
          <p:nvPr/>
        </p:nvSpPr>
        <p:spPr>
          <a:xfrm>
            <a:off x="9841865" y="5291455"/>
            <a:ext cx="115570" cy="1155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40000"/>
              </a:lnSpc>
            </a:pPr>
            <a:endParaRPr lang="en-US" sz="1600" dirty="0"/>
          </a:p>
        </p:txBody>
      </p:sp>
      <p:pic>
        <p:nvPicPr>
          <p:cNvPr id="26" name="Image 2" descr="https://kimi-img.moonshot.cn/pub/slides/slides_tmpl/image/25-09-28-15:22:09-d3ce488s8jdo4os5dd5g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998604" y="4447369"/>
            <a:ext cx="609600" cy="863600"/>
          </a:xfrm>
          <a:prstGeom prst="rect">
            <a:avLst/>
          </a:prstGeom>
        </p:spPr>
      </p:pic>
      <p:pic>
        <p:nvPicPr>
          <p:cNvPr id="27" name="Image 3" descr="https://kimi-img.moonshot.cn/pub/slides/slides_tmpl/image/25-09-28-15:22:09-d3ce488s8jdo4os5dd5g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597650" y="4447369"/>
            <a:ext cx="609600" cy="863600"/>
          </a:xfrm>
          <a:prstGeom prst="rect">
            <a:avLst/>
          </a:prstGeom>
        </p:spPr>
      </p:pic>
      <p:sp>
        <p:nvSpPr>
          <p:cNvPr id="28" name="Text 22"/>
          <p:cNvSpPr/>
          <p:nvPr/>
        </p:nvSpPr>
        <p:spPr>
          <a:xfrm>
            <a:off x="550545" y="5566410"/>
            <a:ext cx="393128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Predictive Scheduling</a:t>
            </a:r>
            <a:endParaRPr lang="en-US" sz="1600" dirty="0"/>
          </a:p>
        </p:txBody>
      </p:sp>
      <p:sp>
        <p:nvSpPr>
          <p:cNvPr id="29" name="Shape 23"/>
          <p:cNvSpPr/>
          <p:nvPr/>
        </p:nvSpPr>
        <p:spPr>
          <a:xfrm>
            <a:off x="550545" y="2027555"/>
            <a:ext cx="3434080" cy="2746375"/>
          </a:xfrm>
          <a:prstGeom prst="roundRect">
            <a:avLst>
              <a:gd name="adj" fmla="val 8805"/>
            </a:avLst>
          </a:prstGeom>
          <a:solidFill>
            <a:srgbClr val="000000">
              <a:alpha val="0"/>
            </a:srgbClr>
          </a:solidFill>
          <a:ln/>
        </p:spPr>
      </p:sp>
      <p:sp>
        <p:nvSpPr>
          <p:cNvPr id="30" name="Text 24"/>
          <p:cNvSpPr/>
          <p:nvPr/>
        </p:nvSpPr>
        <p:spPr>
          <a:xfrm>
            <a:off x="550545" y="2027555"/>
            <a:ext cx="3434080" cy="27463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like LeanTaaS iQueue predict patient no-shows, allowing clinics to optimize scheduling and reduce wasted appointment slots.</a:t>
            </a:r>
            <a:endParaRPr lang="en-US" sz="1600" dirty="0"/>
          </a:p>
        </p:txBody>
      </p:sp>
      <p:sp>
        <p:nvSpPr>
          <p:cNvPr id="31" name="Text 25"/>
          <p:cNvSpPr/>
          <p:nvPr/>
        </p:nvSpPr>
        <p:spPr>
          <a:xfrm>
            <a:off x="4354830" y="5561330"/>
            <a:ext cx="393128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Improved Utilization</a:t>
            </a:r>
            <a:endParaRPr lang="en-US" sz="1600" dirty="0"/>
          </a:p>
        </p:txBody>
      </p:sp>
      <p:sp>
        <p:nvSpPr>
          <p:cNvPr id="32" name="Shape 26"/>
          <p:cNvSpPr/>
          <p:nvPr/>
        </p:nvSpPr>
        <p:spPr>
          <a:xfrm>
            <a:off x="4354830" y="2022475"/>
            <a:ext cx="3434080" cy="2746375"/>
          </a:xfrm>
          <a:prstGeom prst="roundRect">
            <a:avLst>
              <a:gd name="adj" fmla="val 8805"/>
            </a:avLst>
          </a:prstGeom>
          <a:solidFill>
            <a:srgbClr val="000000">
              <a:alpha val="0"/>
            </a:srgbClr>
          </a:solidFill>
          <a:ln/>
        </p:spPr>
      </p:sp>
      <p:sp>
        <p:nvSpPr>
          <p:cNvPr id="33" name="Text 27"/>
          <p:cNvSpPr/>
          <p:nvPr/>
        </p:nvSpPr>
        <p:spPr>
          <a:xfrm>
            <a:off x="4354830" y="2022475"/>
            <a:ext cx="3434080" cy="27463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double-booking high-risk slots and offering wait-list appointments, AI increases utilization rates and improves patient access.</a:t>
            </a:r>
            <a:endParaRPr lang="en-US" sz="1600" dirty="0"/>
          </a:p>
        </p:txBody>
      </p:sp>
      <p:sp>
        <p:nvSpPr>
          <p:cNvPr id="34" name="Text 28"/>
          <p:cNvSpPr/>
          <p:nvPr/>
        </p:nvSpPr>
        <p:spPr>
          <a:xfrm>
            <a:off x="8148955" y="5561330"/>
            <a:ext cx="393128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Cost Savings</a:t>
            </a:r>
            <a:endParaRPr lang="en-US" sz="1600" dirty="0"/>
          </a:p>
        </p:txBody>
      </p:sp>
      <p:sp>
        <p:nvSpPr>
          <p:cNvPr id="35" name="Shape 29"/>
          <p:cNvSpPr/>
          <p:nvPr/>
        </p:nvSpPr>
        <p:spPr>
          <a:xfrm>
            <a:off x="8148955" y="2022475"/>
            <a:ext cx="3434080" cy="2746375"/>
          </a:xfrm>
          <a:prstGeom prst="roundRect">
            <a:avLst>
              <a:gd name="adj" fmla="val 8805"/>
            </a:avLst>
          </a:prstGeom>
          <a:solidFill>
            <a:srgbClr val="000000">
              <a:alpha val="0"/>
            </a:srgbClr>
          </a:solidFill>
          <a:ln/>
        </p:spPr>
      </p:sp>
      <p:sp>
        <p:nvSpPr>
          <p:cNvPr id="36" name="Text 30"/>
          <p:cNvSpPr/>
          <p:nvPr/>
        </p:nvSpPr>
        <p:spPr>
          <a:xfrm>
            <a:off x="8148955" y="2022475"/>
            <a:ext cx="3434080" cy="27463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AI-driven scheduling optimizations reduce operational costs and improve financial performance without additional staffing.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5" name="Text 3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7" name="Text 5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9" name="Text 7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1" name="Text 9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3" name="Text 11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5" name="Text 13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67385" y="524510"/>
            <a:ext cx="6272530" cy="10497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OR Schedules Balance Automatically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68655" y="1533525"/>
            <a:ext cx="3020695" cy="4250690"/>
          </a:xfrm>
          <a:prstGeom prst="roundRect">
            <a:avLst>
              <a:gd name="adj" fmla="val 3466"/>
            </a:avLst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 w="19050">
            <a:solidFill>
              <a:srgbClr val="D3BDA6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668655" y="1533525"/>
            <a:ext cx="3020695" cy="42506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0" descr="https://kimi-img.moonshot.cn/pub/slides/slides_tmpl/image/25-09-28-15:22:08-d3ce480s8jdo4os5dd2g.png"/>
          <p:cNvPicPr>
            <a:picLocks noChangeAspect="1"/>
          </p:cNvPicPr>
          <p:nvPr/>
        </p:nvPicPr>
        <p:blipFill>
          <a:blip r:embed="rId3"/>
          <a:srcRect t="139" b="139"/>
          <a:stretch/>
        </p:blipFill>
        <p:spPr>
          <a:xfrm>
            <a:off x="3930650" y="3438525"/>
            <a:ext cx="7605395" cy="2286000"/>
          </a:xfrm>
          <a:prstGeom prst="rect">
            <a:avLst/>
          </a:prstGeom>
        </p:spPr>
      </p:pic>
      <p:sp>
        <p:nvSpPr>
          <p:cNvPr id="22" name="Text 19"/>
          <p:cNvSpPr/>
          <p:nvPr/>
        </p:nvSpPr>
        <p:spPr>
          <a:xfrm>
            <a:off x="775335" y="1842135"/>
            <a:ext cx="2807970" cy="6455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Optimized OR Scheduling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775335" y="2614295"/>
            <a:ext cx="2807970" cy="15847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forecasts case durations and optimizes operating room schedules, reducing gaps and overtime while increasing throughput.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3838575" y="1654810"/>
            <a:ext cx="771525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Enhanced Revenue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3838575" y="2122170"/>
            <a:ext cx="7715250" cy="6338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optimizing OR schedules, AI helps hospitals maximize revenue while ensuring efficient use of surgical resources.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3-d3ce46os8jdo4os5dcsg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2129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Remote Monitoring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2-d3ce46gs8jdo4os5dcog.png"/>
          <p:cNvPicPr>
            <a:picLocks noChangeAspect="1"/>
          </p:cNvPicPr>
          <p:nvPr/>
        </p:nvPicPr>
        <p:blipFill>
          <a:blip r:embed="rId3"/>
          <a:srcRect l="16" r="16"/>
          <a:stretch/>
        </p:blipFill>
        <p:spPr>
          <a:xfrm>
            <a:off x="-18415" y="-57785"/>
            <a:ext cx="12230735" cy="692594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38189" y="1791537"/>
            <a:ext cx="5239624" cy="20433"/>
          </a:xfrm>
          <a:prstGeom prst="line">
            <a:avLst/>
          </a:prstGeom>
          <a:noFill/>
          <a:ln w="12700">
            <a:solidFill>
              <a:srgbClr val="D3BDA6"/>
            </a:solidFill>
            <a:prstDash val="solid"/>
            <a:headEnd type="none"/>
            <a:tailEnd type="none"/>
          </a:ln>
        </p:spPr>
      </p:sp>
      <p:sp>
        <p:nvSpPr>
          <p:cNvPr id="4" name="Shape 1"/>
          <p:cNvSpPr/>
          <p:nvPr/>
        </p:nvSpPr>
        <p:spPr>
          <a:xfrm>
            <a:off x="5738189" y="2563443"/>
            <a:ext cx="5239624" cy="20433"/>
          </a:xfrm>
          <a:prstGeom prst="line">
            <a:avLst/>
          </a:prstGeom>
          <a:noFill/>
          <a:ln w="12700">
            <a:solidFill>
              <a:srgbClr val="D3BDA6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5738189" y="3335350"/>
            <a:ext cx="5239624" cy="20433"/>
          </a:xfrm>
          <a:prstGeom prst="line">
            <a:avLst/>
          </a:prstGeom>
          <a:noFill/>
          <a:ln w="12700">
            <a:solidFill>
              <a:srgbClr val="D3BDA6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5738189" y="4107257"/>
            <a:ext cx="5239624" cy="20433"/>
          </a:xfrm>
          <a:prstGeom prst="line">
            <a:avLst/>
          </a:prstGeom>
          <a:noFill/>
          <a:ln w="12700">
            <a:solidFill>
              <a:srgbClr val="D3BDA6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5738189" y="4879163"/>
            <a:ext cx="5239624" cy="20433"/>
          </a:xfrm>
          <a:prstGeom prst="line">
            <a:avLst/>
          </a:prstGeom>
          <a:noFill/>
          <a:ln w="12700">
            <a:solidFill>
              <a:srgbClr val="D3BDA6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5738189" y="5651070"/>
            <a:ext cx="5239624" cy="20433"/>
          </a:xfrm>
          <a:prstGeom prst="line">
            <a:avLst/>
          </a:prstGeom>
          <a:noFill/>
          <a:ln w="12700">
            <a:solidFill>
              <a:srgbClr val="D3BDA6"/>
            </a:solidFill>
            <a:prstDash val="solid"/>
            <a:headEnd type="none"/>
            <a:tailEnd type="none"/>
          </a:ln>
        </p:spPr>
      </p:sp>
      <p:sp>
        <p:nvSpPr>
          <p:cNvPr id="9" name="Text 6"/>
          <p:cNvSpPr/>
          <p:nvPr/>
        </p:nvSpPr>
        <p:spPr>
          <a:xfrm>
            <a:off x="1827530" y="3183890"/>
            <a:ext cx="223012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>
                    <a:alpha val="55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676900" y="1186498"/>
            <a:ext cx="690634" cy="453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D3BD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385126" y="1236445"/>
            <a:ext cx="4367961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Healthcare Landscape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676900" y="1958405"/>
            <a:ext cx="690634" cy="453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D3BD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385126" y="2008352"/>
            <a:ext cx="4367961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Clinical Documentation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5676900" y="2730311"/>
            <a:ext cx="690634" cy="453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D3BD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385126" y="2780258"/>
            <a:ext cx="4367961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Diagnostics Imaging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5676900" y="3502218"/>
            <a:ext cx="690634" cy="453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D3BD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385126" y="3552165"/>
            <a:ext cx="4367961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Predictive Analytics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5676900" y="4274125"/>
            <a:ext cx="690634" cy="453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D3BD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385126" y="4324072"/>
            <a:ext cx="4367961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Operational Efficiency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5676900" y="5046032"/>
            <a:ext cx="690634" cy="453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D3BD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6385126" y="5095978"/>
            <a:ext cx="4367961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Remote Monitoring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6200000">
            <a:off x="5710555" y="3178175"/>
            <a:ext cx="2053590" cy="2053590"/>
          </a:xfrm>
          <a:prstGeom prst="teardrop">
            <a:avLst>
              <a:gd name="adj" fmla="val 100000"/>
            </a:avLst>
          </a:prstGeom>
          <a:solidFill>
            <a:srgbClr val="AB8A7D"/>
          </a:solidFill>
          <a:ln/>
        </p:spPr>
      </p:sp>
      <p:sp>
        <p:nvSpPr>
          <p:cNvPr id="5" name="Text 3"/>
          <p:cNvSpPr/>
          <p:nvPr/>
        </p:nvSpPr>
        <p:spPr>
          <a:xfrm rot="16200000">
            <a:off x="5710555" y="3178175"/>
            <a:ext cx="2053590" cy="20535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10800000">
            <a:off x="5710555" y="1645920"/>
            <a:ext cx="1462405" cy="1460500"/>
          </a:xfrm>
          <a:prstGeom prst="teardrop">
            <a:avLst>
              <a:gd name="adj" fmla="val 100000"/>
            </a:avLst>
          </a:prstGeom>
          <a:solidFill>
            <a:srgbClr val="D3BDA6"/>
          </a:solidFill>
          <a:ln/>
        </p:spPr>
      </p:sp>
      <p:sp>
        <p:nvSpPr>
          <p:cNvPr id="7" name="Text 5"/>
          <p:cNvSpPr/>
          <p:nvPr/>
        </p:nvSpPr>
        <p:spPr>
          <a:xfrm rot="10800000">
            <a:off x="5710555" y="1645920"/>
            <a:ext cx="1462405" cy="1460500"/>
          </a:xfrm>
          <a:prstGeom prst="rect">
            <a:avLst/>
          </a:prstGeom>
          <a:noFill/>
          <a:ln/>
        </p:spPr>
        <p:txBody>
          <a:bodyPr wrap="square" lIns="35941" tIns="91440" rIns="35941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422140" y="3178175"/>
            <a:ext cx="1213485" cy="1214755"/>
          </a:xfrm>
          <a:prstGeom prst="teardrop">
            <a:avLst>
              <a:gd name="adj" fmla="val 100000"/>
            </a:avLst>
          </a:prstGeom>
          <a:solidFill>
            <a:srgbClr val="CDB9B1"/>
          </a:solidFill>
          <a:ln/>
        </p:spPr>
      </p:sp>
      <p:sp>
        <p:nvSpPr>
          <p:cNvPr id="9" name="Text 7"/>
          <p:cNvSpPr/>
          <p:nvPr/>
        </p:nvSpPr>
        <p:spPr>
          <a:xfrm>
            <a:off x="4422140" y="3178175"/>
            <a:ext cx="1213485" cy="1214755"/>
          </a:xfrm>
          <a:prstGeom prst="rect">
            <a:avLst/>
          </a:prstGeom>
          <a:noFill/>
          <a:ln/>
        </p:spPr>
        <p:txBody>
          <a:bodyPr wrap="square" lIns="72009" tIns="91440" rIns="10795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4170045" y="1660525"/>
            <a:ext cx="1460500" cy="1460500"/>
          </a:xfrm>
          <a:prstGeom prst="teardrop">
            <a:avLst>
              <a:gd name="adj" fmla="val 100000"/>
            </a:avLst>
          </a:prstGeom>
          <a:solidFill>
            <a:srgbClr val="E9D2AF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4170045" y="1660525"/>
            <a:ext cx="1460500" cy="1460500"/>
          </a:xfrm>
          <a:prstGeom prst="rect">
            <a:avLst/>
          </a:prstGeom>
          <a:noFill/>
          <a:ln/>
        </p:spPr>
        <p:txBody>
          <a:bodyPr wrap="square" lIns="35941" tIns="107950" rIns="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2" name="Image 0" descr="https://kimi-img.moonshot.cn/pub/slides/slides_tmpl/image/25-09-28-15:22:16-d3ce4a0s8jdo4os5ddg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275" y="2121535"/>
            <a:ext cx="323215" cy="542290"/>
          </a:xfrm>
          <a:prstGeom prst="rect">
            <a:avLst/>
          </a:prstGeom>
        </p:spPr>
      </p:pic>
      <p:pic>
        <p:nvPicPr>
          <p:cNvPr id="13" name="Image 1" descr="https://kimi-img.moonshot.cn/pub/slides/slides_tmpl/image/25-09-28-15:22:16-d3ce4a0s8jdo4os5ddi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4570" y="3552190"/>
            <a:ext cx="433070" cy="463550"/>
          </a:xfrm>
          <a:prstGeom prst="rect">
            <a:avLst/>
          </a:prstGeom>
        </p:spPr>
      </p:pic>
      <p:pic>
        <p:nvPicPr>
          <p:cNvPr id="14" name="Image 2" descr="https://kimi-img.moonshot.cn/pub/slides/slides_tmpl/image/25-09-28-15:22:16-d3ce4a0s8jdo4os5ddh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395" y="2200275"/>
            <a:ext cx="469265" cy="353695"/>
          </a:xfrm>
          <a:prstGeom prst="rect">
            <a:avLst/>
          </a:prstGeom>
        </p:spPr>
      </p:pic>
      <p:pic>
        <p:nvPicPr>
          <p:cNvPr id="15" name="Image 3" descr="https://kimi-img.moonshot.cn/pub/slides/slides_tmpl/image/25-09-28-15:22:16-d3ce4a0s8jdo4os5ddh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4305" y="4076065"/>
            <a:ext cx="469265" cy="40259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667385" y="524510"/>
            <a:ext cx="6272530" cy="10497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Wearables Alert Early Deterioration</a:t>
            </a:r>
            <a:endParaRPr lang="en-US" sz="1600" dirty="0"/>
          </a:p>
        </p:txBody>
      </p:sp>
      <p:sp>
        <p:nvSpPr>
          <p:cNvPr id="17" name="Shape 11"/>
          <p:cNvSpPr/>
          <p:nvPr/>
        </p:nvSpPr>
        <p:spPr>
          <a:xfrm>
            <a:off x="712470" y="3729355"/>
            <a:ext cx="3248025" cy="0"/>
          </a:xfrm>
          <a:prstGeom prst="line">
            <a:avLst/>
          </a:prstGeom>
          <a:noFill/>
          <a:ln w="28575">
            <a:solidFill>
              <a:srgbClr val="7E5F3E"/>
            </a:solidFill>
            <a:prstDash val="sysDot"/>
            <a:headEnd type="none"/>
            <a:tailEnd type="none"/>
          </a:ln>
        </p:spPr>
      </p:sp>
      <p:sp>
        <p:nvSpPr>
          <p:cNvPr id="18" name="Shape 12"/>
          <p:cNvSpPr/>
          <p:nvPr/>
        </p:nvSpPr>
        <p:spPr>
          <a:xfrm>
            <a:off x="8321675" y="3729355"/>
            <a:ext cx="3248025" cy="0"/>
          </a:xfrm>
          <a:prstGeom prst="line">
            <a:avLst/>
          </a:prstGeom>
          <a:noFill/>
          <a:ln w="28575">
            <a:solidFill>
              <a:srgbClr val="7E5F3E"/>
            </a:solidFill>
            <a:prstDash val="sysDot"/>
            <a:headEnd type="none"/>
            <a:tailEnd type="none"/>
          </a:ln>
        </p:spPr>
      </p:sp>
      <p:sp>
        <p:nvSpPr>
          <p:cNvPr id="19" name="Text 13"/>
          <p:cNvSpPr/>
          <p:nvPr/>
        </p:nvSpPr>
        <p:spPr>
          <a:xfrm>
            <a:off x="631190" y="1480820"/>
            <a:ext cx="365760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Continuous Monitoring</a:t>
            </a:r>
            <a:endParaRPr lang="en-US" sz="1600" dirty="0"/>
          </a:p>
        </p:txBody>
      </p:sp>
      <p:sp>
        <p:nvSpPr>
          <p:cNvPr id="20" name="Text 14"/>
          <p:cNvSpPr/>
          <p:nvPr/>
        </p:nvSpPr>
        <p:spPr>
          <a:xfrm>
            <a:off x="590550" y="1849120"/>
            <a:ext cx="3657600" cy="114339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analyzes data from wearables to detect early signs of deterioration, enabling timely interventions and reducing the need for emergency care.</a:t>
            </a:r>
            <a:endParaRPr lang="en-US" sz="1600" dirty="0"/>
          </a:p>
        </p:txBody>
      </p:sp>
      <p:sp>
        <p:nvSpPr>
          <p:cNvPr id="21" name="Text 15"/>
          <p:cNvSpPr/>
          <p:nvPr/>
        </p:nvSpPr>
        <p:spPr>
          <a:xfrm>
            <a:off x="590550" y="4110355"/>
            <a:ext cx="365760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Proactive Care</a:t>
            </a:r>
            <a:endParaRPr lang="en-US" sz="1600" dirty="0"/>
          </a:p>
        </p:txBody>
      </p:sp>
      <p:sp>
        <p:nvSpPr>
          <p:cNvPr id="22" name="Text 16"/>
          <p:cNvSpPr/>
          <p:nvPr/>
        </p:nvSpPr>
        <p:spPr>
          <a:xfrm>
            <a:off x="590550" y="4478655"/>
            <a:ext cx="3657600" cy="114339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send alerts to care teams when patient vitals indicate potential issues, allowing for proactive telehealth interventions.</a:t>
            </a:r>
            <a:endParaRPr lang="en-US" sz="1600" dirty="0"/>
          </a:p>
        </p:txBody>
      </p:sp>
      <p:sp>
        <p:nvSpPr>
          <p:cNvPr id="23" name="Text 17"/>
          <p:cNvSpPr/>
          <p:nvPr/>
        </p:nvSpPr>
        <p:spPr>
          <a:xfrm>
            <a:off x="7764145" y="1607820"/>
            <a:ext cx="365760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Reduced ICU Transfers</a:t>
            </a:r>
            <a:endParaRPr lang="en-US" sz="1600" dirty="0"/>
          </a:p>
        </p:txBody>
      </p:sp>
      <p:sp>
        <p:nvSpPr>
          <p:cNvPr id="24" name="Text 18"/>
          <p:cNvSpPr/>
          <p:nvPr/>
        </p:nvSpPr>
        <p:spPr>
          <a:xfrm>
            <a:off x="7723505" y="1976120"/>
            <a:ext cx="3657600" cy="114339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enabling early detection and intervention, AI reduces the likelihood of patients requiring intensive care, improving overall patient outcomes.</a:t>
            </a:r>
            <a:endParaRPr lang="en-US" sz="1600" dirty="0"/>
          </a:p>
        </p:txBody>
      </p:sp>
      <p:sp>
        <p:nvSpPr>
          <p:cNvPr id="25" name="Text 19"/>
          <p:cNvSpPr/>
          <p:nvPr/>
        </p:nvSpPr>
        <p:spPr>
          <a:xfrm>
            <a:off x="7891145" y="4015740"/>
            <a:ext cx="365760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Enhanced Patient Safety</a:t>
            </a:r>
            <a:endParaRPr lang="en-US" sz="1600" dirty="0"/>
          </a:p>
        </p:txBody>
      </p:sp>
      <p:sp>
        <p:nvSpPr>
          <p:cNvPr id="26" name="Text 20"/>
          <p:cNvSpPr/>
          <p:nvPr/>
        </p:nvSpPr>
        <p:spPr>
          <a:xfrm>
            <a:off x="7971155" y="4478655"/>
            <a:ext cx="3657600" cy="114339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Remote monitoring with AI ensures continuous patient oversight, enhancing safety and reducing the risk of adverse events.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5" name="Text 3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7" name="Text 5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9" name="Text 7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542530" y="-25400"/>
            <a:ext cx="4662170" cy="6883400"/>
          </a:xfrm>
          <a:prstGeom prst="rect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/>
        </p:spPr>
      </p:sp>
      <p:sp>
        <p:nvSpPr>
          <p:cNvPr id="11" name="Text 9"/>
          <p:cNvSpPr/>
          <p:nvPr/>
        </p:nvSpPr>
        <p:spPr>
          <a:xfrm>
            <a:off x="7542530" y="-25400"/>
            <a:ext cx="4662170" cy="6883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67385" y="524510"/>
            <a:ext cx="6272530" cy="10497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Diabetic Spikes Predicted Hours Ahead</a:t>
            </a:r>
            <a:endParaRPr lang="en-US" sz="1600" dirty="0"/>
          </a:p>
        </p:txBody>
      </p:sp>
      <p:pic>
        <p:nvPicPr>
          <p:cNvPr id="19" name="Image 0" descr="https://kimi-img.moonshot.cn/pub/slides/slides_tmpl/image/25-09-28-15:22:03-d3ce46os8jdo4os5dcr0.jpg"/>
          <p:cNvPicPr>
            <a:picLocks noChangeAspect="1"/>
          </p:cNvPicPr>
          <p:nvPr/>
        </p:nvPicPr>
        <p:blipFill>
          <a:blip r:embed="rId3"/>
          <a:srcRect l="16" r="16"/>
          <a:stretch/>
        </p:blipFill>
        <p:spPr>
          <a:xfrm>
            <a:off x="1066165" y="1638300"/>
            <a:ext cx="5953760" cy="4064000"/>
          </a:xfrm>
          <a:prstGeom prst="snip1Rect">
            <a:avLst>
              <a:gd name="adj" fmla="val 0"/>
            </a:avLst>
          </a:prstGeom>
        </p:spPr>
      </p:pic>
      <p:sp>
        <p:nvSpPr>
          <p:cNvPr id="20" name="Text 17"/>
          <p:cNvSpPr/>
          <p:nvPr/>
        </p:nvSpPr>
        <p:spPr>
          <a:xfrm>
            <a:off x="7931785" y="1638300"/>
            <a:ext cx="3761105" cy="623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Predictive Analytics for Diabetes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7931785" y="2438400"/>
            <a:ext cx="3761105" cy="3124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models predict glucose spikes hours in advance, enabling patients to adjust their diet or medication proactively and reduce the risk of severe hypoglycaemic episodes.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3-d3ce46os8jdo4os5dcsg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2129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Revenue Integrity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5" name="Text 3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7" name="Text 5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9" name="Text 7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1" name="Text 9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3" name="Text 11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5" name="Text 13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67385" y="524510"/>
            <a:ext cx="6272530" cy="10497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Claims Errors Flagged Pre-Submission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78992" y="1943179"/>
            <a:ext cx="1640008" cy="1640683"/>
          </a:xfrm>
          <a:prstGeom prst="ellipse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/>
        </p:spPr>
      </p:sp>
      <p:sp>
        <p:nvSpPr>
          <p:cNvPr id="20" name="Text 18"/>
          <p:cNvSpPr/>
          <p:nvPr/>
        </p:nvSpPr>
        <p:spPr>
          <a:xfrm>
            <a:off x="678992" y="1943179"/>
            <a:ext cx="1640008" cy="164068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21970" y="1777365"/>
            <a:ext cx="8998234" cy="197231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gradFill flip="none" rotWithShape="1">
              <a:gsLst>
                <a:gs pos="0">
                  <a:srgbClr val="B48E67"/>
                </a:gs>
                <a:gs pos="100000">
                  <a:srgbClr val="B48E67">
                    <a:alpha val="0"/>
                  </a:srgbClr>
                </a:gs>
              </a:gsLst>
              <a:lin ang="0" scaled="1"/>
            </a:gra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521970" y="1777365"/>
            <a:ext cx="8998234" cy="1972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3" name="Image 0" descr="https://kimi-img.moonshot.cn/pub/slides/slides_tmpl/image/25-09-28-15:22:07-d3ce47os8jdo4os5dd20.png"/>
          <p:cNvPicPr>
            <a:picLocks noChangeAspect="1"/>
          </p:cNvPicPr>
          <p:nvPr/>
        </p:nvPicPr>
        <p:blipFill>
          <a:blip r:embed="rId3"/>
          <a:srcRect l="112" r="112"/>
          <a:stretch/>
        </p:blipFill>
        <p:spPr>
          <a:xfrm>
            <a:off x="8629650" y="1240790"/>
            <a:ext cx="2834640" cy="4940935"/>
          </a:xfrm>
          <a:prstGeom prst="rect">
            <a:avLst/>
          </a:prstGeom>
        </p:spPr>
      </p:pic>
      <p:sp>
        <p:nvSpPr>
          <p:cNvPr id="24" name="Shape 21"/>
          <p:cNvSpPr/>
          <p:nvPr/>
        </p:nvSpPr>
        <p:spPr>
          <a:xfrm>
            <a:off x="678992" y="4158059"/>
            <a:ext cx="1640008" cy="1640683"/>
          </a:xfrm>
          <a:prstGeom prst="ellipse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/>
        </p:spPr>
      </p:sp>
      <p:sp>
        <p:nvSpPr>
          <p:cNvPr id="25" name="Text 22"/>
          <p:cNvSpPr/>
          <p:nvPr/>
        </p:nvSpPr>
        <p:spPr>
          <a:xfrm>
            <a:off x="678992" y="4158059"/>
            <a:ext cx="1640008" cy="164068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521970" y="3992245"/>
            <a:ext cx="8998234" cy="197231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gradFill flip="none" rotWithShape="1">
              <a:gsLst>
                <a:gs pos="0">
                  <a:srgbClr val="B48E67"/>
                </a:gs>
                <a:gs pos="100000">
                  <a:srgbClr val="B48E67">
                    <a:alpha val="0"/>
                  </a:srgbClr>
                </a:gs>
              </a:gsLst>
              <a:lin ang="0" scaled="1"/>
            </a:gradFill>
            <a:prstDash val="solid"/>
          </a:ln>
        </p:spPr>
      </p:sp>
      <p:sp>
        <p:nvSpPr>
          <p:cNvPr id="27" name="Text 24"/>
          <p:cNvSpPr/>
          <p:nvPr/>
        </p:nvSpPr>
        <p:spPr>
          <a:xfrm>
            <a:off x="521970" y="3992245"/>
            <a:ext cx="8998234" cy="1972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731333" y="2266079"/>
            <a:ext cx="1424829" cy="8370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2457373" y="1901646"/>
            <a:ext cx="7660082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AI-Driven Claims Review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2457373" y="2330803"/>
            <a:ext cx="5923485" cy="8576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like Olive AI scan claims for errors, predict denial likelihood, and suggest corrections, reducing denial rates and improving revenue cycle management.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731333" y="4480959"/>
            <a:ext cx="1424829" cy="8370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2457373" y="4116526"/>
            <a:ext cx="7660082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Enhanced Cash Flow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2457373" y="4545683"/>
            <a:ext cx="5923485" cy="8576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flagging and correcting errors before submission, AI ensures smoother claims processing and faster cash flow, reducing administrative burdens.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28-15:22:10-d3ce48gs8jdo4os5dd80.png"/>
          <p:cNvPicPr>
            <a:picLocks noChangeAspect="1"/>
          </p:cNvPicPr>
          <p:nvPr/>
        </p:nvPicPr>
        <p:blipFill>
          <a:blip r:embed="rId3"/>
          <a:srcRect l="3" r="3"/>
          <a:stretch/>
        </p:blipFill>
        <p:spPr>
          <a:xfrm>
            <a:off x="-20955" y="-12065"/>
            <a:ext cx="12203430" cy="689737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Fraud Patterns Detected Fast</a:t>
            </a:r>
            <a:endParaRPr lang="en-US" sz="1600" dirty="0"/>
          </a:p>
        </p:txBody>
      </p:sp>
      <p:pic>
        <p:nvPicPr>
          <p:cNvPr id="6" name="Image 1" descr="https://kimi-img.moonshot.cn/pub/slides/slides_tmpl/image/25-09-28-15:22:10-d3ce48gs8jdo4os5dd90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88340" y="1786255"/>
            <a:ext cx="3000523" cy="4064000"/>
          </a:xfrm>
          <a:prstGeom prst="rect">
            <a:avLst/>
          </a:prstGeom>
        </p:spPr>
      </p:pic>
      <p:pic>
        <p:nvPicPr>
          <p:cNvPr id="7" name="Image 2" descr="https://kimi-img.moonshot.cn/pub/slides/slides_tmpl/image/25-09-28-15:22:10-d3ce48gs8jdo4os5dd90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48052" y="1786255"/>
            <a:ext cx="3000523" cy="4064000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09-28-15:22:10-d3ce48gs8jdo4os5dd90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033385" y="1794510"/>
            <a:ext cx="3000523" cy="406400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385570" y="2058670"/>
            <a:ext cx="280098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in Fraud Detection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1388110" y="2703830"/>
            <a:ext cx="2800985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like FraudScope analyze billing patterns to detect potential fraud, protecting revenue integrity and supporting compliance audits.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4757420" y="2058670"/>
            <a:ext cx="280098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Risk-Ranked Case Lists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4759960" y="2703830"/>
            <a:ext cx="2800985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generates risk-ranked case lists, enabling targeted investigations and reducing the likelihood of undetected fraudulent activities.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8129270" y="2058670"/>
            <a:ext cx="280098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Compliance Support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8131810" y="2703830"/>
            <a:ext cx="2800985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provides evidence packages and risk assessments that support compliance audits, ensuring healthcare providers meet regulatory requirements.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3-d3ce46os8jdo4os5dcsg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2129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Hands-On Adoption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28-15:22:15-d3ce49os8jdo4os5ddf0.png"/>
          <p:cNvPicPr>
            <a:picLocks noChangeAspect="1"/>
          </p:cNvPicPr>
          <p:nvPr/>
        </p:nvPicPr>
        <p:blipFill>
          <a:blip r:embed="rId3"/>
          <a:srcRect t="111" b="111"/>
          <a:stretch/>
        </p:blipFill>
        <p:spPr>
          <a:xfrm>
            <a:off x="3570605" y="1674495"/>
            <a:ext cx="8620760" cy="200088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635" y="1687195"/>
            <a:ext cx="12192635" cy="2001520"/>
          </a:xfrm>
          <a:prstGeom prst="rect">
            <a:avLst/>
          </a:prstGeom>
          <a:gradFill flip="none" rotWithShape="1">
            <a:gsLst>
              <a:gs pos="0">
                <a:srgbClr val="AB8A7D"/>
              </a:gs>
              <a:gs pos="69000">
                <a:srgbClr val="D3BDA6"/>
              </a:gs>
              <a:gs pos="100000">
                <a:srgbClr val="F0E1C9">
                  <a:alpha val="10000"/>
                </a:srgbClr>
              </a:gs>
            </a:gsLst>
            <a:lin ang="0" scaled="1"/>
          </a:gradFill>
          <a:ln/>
        </p:spPr>
      </p:sp>
      <p:sp>
        <p:nvSpPr>
          <p:cNvPr id="6" name="Text 3"/>
          <p:cNvSpPr/>
          <p:nvPr/>
        </p:nvSpPr>
        <p:spPr>
          <a:xfrm>
            <a:off x="635" y="1687195"/>
            <a:ext cx="12192635" cy="2001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7" name="Image 1" descr="https://kimi-img.moonshot.cn/pub/slides/slides_tmpl/image/25-09-28-15:22:13-d3ce498s8jdo4os5ddc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" y="2214245"/>
            <a:ext cx="743585" cy="74358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Task Triage Matrix Exercise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 rot="5400000">
            <a:off x="1263015" y="2523490"/>
            <a:ext cx="257175" cy="123825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10" name="Text 6"/>
          <p:cNvSpPr/>
          <p:nvPr/>
        </p:nvSpPr>
        <p:spPr>
          <a:xfrm rot="5400000">
            <a:off x="1263015" y="2523490"/>
            <a:ext cx="257175" cy="1238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1019810" y="3428365"/>
            <a:ext cx="3063875" cy="3429635"/>
          </a:xfrm>
          <a:prstGeom prst="rect">
            <a:avLst/>
          </a:prstGeom>
          <a:solidFill>
            <a:srgbClr val="FFFFFF"/>
          </a:solidFill>
          <a:ln/>
          <a:effectLst>
            <a:outerShdw blurRad="254000" dist="50800" dir="2700000" algn="bl" rotWithShape="0">
              <a:srgbClr val="000000">
                <a:alpha val="14902"/>
              </a:srgbClr>
            </a:outerShdw>
          </a:effectLst>
        </p:spPr>
      </p:sp>
      <p:sp>
        <p:nvSpPr>
          <p:cNvPr id="12" name="Text 8"/>
          <p:cNvSpPr/>
          <p:nvPr/>
        </p:nvSpPr>
        <p:spPr>
          <a:xfrm>
            <a:off x="1019810" y="3428365"/>
            <a:ext cx="3063875" cy="3429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4565015" y="3428365"/>
            <a:ext cx="3063875" cy="3429635"/>
          </a:xfrm>
          <a:prstGeom prst="rect">
            <a:avLst/>
          </a:prstGeom>
          <a:solidFill>
            <a:srgbClr val="FFFFFF"/>
          </a:solidFill>
          <a:ln/>
          <a:effectLst>
            <a:outerShdw blurRad="254000" dist="50800" dir="2700000" algn="bl" rotWithShape="0">
              <a:srgbClr val="000000">
                <a:alpha val="14902"/>
              </a:srgbClr>
            </a:outerShdw>
          </a:effectLst>
        </p:spPr>
      </p:sp>
      <p:sp>
        <p:nvSpPr>
          <p:cNvPr id="14" name="Text 10"/>
          <p:cNvSpPr/>
          <p:nvPr/>
        </p:nvSpPr>
        <p:spPr>
          <a:xfrm>
            <a:off x="4565015" y="3428365"/>
            <a:ext cx="3063875" cy="3429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8117205" y="3428365"/>
            <a:ext cx="3063875" cy="3430270"/>
          </a:xfrm>
          <a:prstGeom prst="rect">
            <a:avLst/>
          </a:prstGeom>
          <a:solidFill>
            <a:srgbClr val="FFFFFF"/>
          </a:solidFill>
          <a:ln/>
          <a:effectLst>
            <a:outerShdw blurRad="254000" dist="50800" dir="2700000" algn="bl" rotWithShape="0">
              <a:srgbClr val="000000">
                <a:alpha val="14902"/>
              </a:srgbClr>
            </a:outerShdw>
          </a:effectLst>
        </p:spPr>
      </p:sp>
      <p:sp>
        <p:nvSpPr>
          <p:cNvPr id="16" name="Text 12"/>
          <p:cNvSpPr/>
          <p:nvPr/>
        </p:nvSpPr>
        <p:spPr>
          <a:xfrm>
            <a:off x="8117205" y="3428365"/>
            <a:ext cx="3063875" cy="3430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>
            <a:off x="1864995" y="6786245"/>
            <a:ext cx="1374775" cy="72000"/>
          </a:xfrm>
          <a:prstGeom prst="rect">
            <a:avLst/>
          </a:prstGeom>
          <a:solidFill>
            <a:srgbClr val="865F24"/>
          </a:solidFill>
          <a:ln/>
        </p:spPr>
      </p:sp>
      <p:sp>
        <p:nvSpPr>
          <p:cNvPr id="18" name="Text 14"/>
          <p:cNvSpPr/>
          <p:nvPr/>
        </p:nvSpPr>
        <p:spPr>
          <a:xfrm>
            <a:off x="1864995" y="6786245"/>
            <a:ext cx="1374775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>
            <a:off x="5408295" y="6786245"/>
            <a:ext cx="1374775" cy="72000"/>
          </a:xfrm>
          <a:prstGeom prst="rect">
            <a:avLst/>
          </a:prstGeom>
          <a:solidFill>
            <a:srgbClr val="865F24"/>
          </a:solidFill>
          <a:ln/>
        </p:spPr>
      </p:sp>
      <p:sp>
        <p:nvSpPr>
          <p:cNvPr id="20" name="Text 16"/>
          <p:cNvSpPr/>
          <p:nvPr/>
        </p:nvSpPr>
        <p:spPr>
          <a:xfrm>
            <a:off x="5408295" y="6786245"/>
            <a:ext cx="1374775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7"/>
          <p:cNvSpPr/>
          <p:nvPr/>
        </p:nvSpPr>
        <p:spPr>
          <a:xfrm>
            <a:off x="8954135" y="6786245"/>
            <a:ext cx="1374775" cy="72000"/>
          </a:xfrm>
          <a:prstGeom prst="rect">
            <a:avLst/>
          </a:prstGeom>
          <a:solidFill>
            <a:srgbClr val="865F24"/>
          </a:solidFill>
          <a:ln/>
        </p:spPr>
      </p:sp>
      <p:sp>
        <p:nvSpPr>
          <p:cNvPr id="22" name="Text 18"/>
          <p:cNvSpPr/>
          <p:nvPr/>
        </p:nvSpPr>
        <p:spPr>
          <a:xfrm>
            <a:off x="8954135" y="6786245"/>
            <a:ext cx="1374775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Text 19"/>
          <p:cNvSpPr/>
          <p:nvPr/>
        </p:nvSpPr>
        <p:spPr>
          <a:xfrm>
            <a:off x="1453515" y="1845945"/>
            <a:ext cx="663384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Identify High-Volume Tasks</a:t>
            </a:r>
            <a:endParaRPr lang="en-US" sz="1600" dirty="0"/>
          </a:p>
        </p:txBody>
      </p:sp>
      <p:sp>
        <p:nvSpPr>
          <p:cNvPr id="24" name="Text 20"/>
          <p:cNvSpPr/>
          <p:nvPr/>
        </p:nvSpPr>
        <p:spPr>
          <a:xfrm>
            <a:off x="1453515" y="2214245"/>
            <a:ext cx="7352665" cy="5716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Teams list clinical and administrative tasks, scoring each on data volume, repetition, and error risk to identify prime candidates for AI augmentation.</a:t>
            </a:r>
            <a:endParaRPr lang="en-US" sz="1600" dirty="0"/>
          </a:p>
        </p:txBody>
      </p:sp>
      <p:sp>
        <p:nvSpPr>
          <p:cNvPr id="25" name="Text 21"/>
          <p:cNvSpPr/>
          <p:nvPr/>
        </p:nvSpPr>
        <p:spPr>
          <a:xfrm>
            <a:off x="1186180" y="3557270"/>
            <a:ext cx="2698750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Focus on Efficiency Gains</a:t>
            </a:r>
            <a:endParaRPr lang="en-US" sz="1600" dirty="0"/>
          </a:p>
        </p:txBody>
      </p:sp>
      <p:sp>
        <p:nvSpPr>
          <p:cNvPr id="26" name="Text 22"/>
          <p:cNvSpPr/>
          <p:nvPr/>
        </p:nvSpPr>
        <p:spPr>
          <a:xfrm>
            <a:off x="1186180" y="4277995"/>
            <a:ext cx="2698750" cy="14293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focusing on tasks with high data volume and repetition, AI can significantly reduce administrative burdens and improve operational efficiency.</a:t>
            </a:r>
            <a:endParaRPr lang="en-US" sz="1600" dirty="0"/>
          </a:p>
        </p:txBody>
      </p:sp>
      <p:sp>
        <p:nvSpPr>
          <p:cNvPr id="27" name="Text 23"/>
          <p:cNvSpPr/>
          <p:nvPr/>
        </p:nvSpPr>
        <p:spPr>
          <a:xfrm>
            <a:off x="4734560" y="3557270"/>
            <a:ext cx="269875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Safety and Compliance</a:t>
            </a:r>
            <a:endParaRPr lang="en-US" sz="1600" dirty="0"/>
          </a:p>
        </p:txBody>
      </p:sp>
      <p:sp>
        <p:nvSpPr>
          <p:cNvPr id="28" name="Text 24"/>
          <p:cNvSpPr/>
          <p:nvPr/>
        </p:nvSpPr>
        <p:spPr>
          <a:xfrm>
            <a:off x="4734560" y="4277995"/>
            <a:ext cx="2698750" cy="171529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ensures that tasks are performed accurately and consistently, reducing the risk of errors and improving compliance with regulatory requirements.</a:t>
            </a:r>
            <a:endParaRPr lang="en-US" sz="1600" dirty="0"/>
          </a:p>
        </p:txBody>
      </p:sp>
      <p:sp>
        <p:nvSpPr>
          <p:cNvPr id="29" name="Text 25"/>
          <p:cNvSpPr/>
          <p:nvPr/>
        </p:nvSpPr>
        <p:spPr>
          <a:xfrm>
            <a:off x="8316595" y="3557270"/>
            <a:ext cx="269875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Enhanced Patient Care</a:t>
            </a:r>
            <a:endParaRPr lang="en-US" sz="1600" dirty="0"/>
          </a:p>
        </p:txBody>
      </p:sp>
      <p:sp>
        <p:nvSpPr>
          <p:cNvPr id="30" name="Text 26"/>
          <p:cNvSpPr/>
          <p:nvPr/>
        </p:nvSpPr>
        <p:spPr>
          <a:xfrm>
            <a:off x="8316595" y="4277995"/>
            <a:ext cx="2698750" cy="171529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automating repetitive tasks, AI allows healthcare professionals to spend more time on direct patient care, leading to better patient outcomes and satisfaction.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5" name="Text 3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7" name="Text 5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9" name="Text 7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0" descr="https://kimi-img.moonshot.cn/pub/slides/slides_tmpl/image/25-09-28-15:22:03-d3ce46os8jdo4os5dcs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560" y="1418590"/>
            <a:ext cx="6193790" cy="5443855"/>
          </a:xfrm>
          <a:prstGeom prst="rect">
            <a:avLst/>
          </a:prstGeom>
        </p:spPr>
      </p:pic>
      <p:sp>
        <p:nvSpPr>
          <p:cNvPr id="11" name="Shape 8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2" name="Text 9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4" name="Text 11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6" name="Text 13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Documentation Gap Simulation</a:t>
            </a:r>
            <a:endParaRPr lang="en-US" sz="1600" dirty="0"/>
          </a:p>
        </p:txBody>
      </p:sp>
      <p:pic>
        <p:nvPicPr>
          <p:cNvPr id="18" name="Image 1" descr="https://kimi-img.moonshot.cn/pub/slides/slides_tmpl/image/25-09-28-15:22:04-d3ce470s8jdo4os5dct0.png"/>
          <p:cNvPicPr>
            <a:picLocks noChangeAspect="1"/>
          </p:cNvPicPr>
          <p:nvPr/>
        </p:nvPicPr>
        <p:blipFill>
          <a:blip r:embed="rId4"/>
          <a:srcRect l="6" r="6"/>
          <a:stretch/>
        </p:blipFill>
        <p:spPr>
          <a:xfrm>
            <a:off x="6919595" y="1585595"/>
            <a:ext cx="5272405" cy="5272405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874395" y="2063115"/>
            <a:ext cx="5084445" cy="623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in Documentation Review</a:t>
            </a: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874395" y="2665095"/>
            <a:ext cx="5084445" cy="3124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Using sample EMR data, AI tools identify missing ICD-10 codes and suggest corrections, demonstrating how machine assistance accelerates audits and ensures compliance.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5" name="Text 3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7" name="Text 5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9" name="Text 7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1" name="Text 9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3" name="Text 11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5" name="Text 13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Population Risk Dashboard Drill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29945" y="1796415"/>
            <a:ext cx="4509135" cy="4420870"/>
          </a:xfrm>
          <a:prstGeom prst="roundRect">
            <a:avLst>
              <a:gd name="adj" fmla="val 6829"/>
            </a:avLst>
          </a:prstGeom>
          <a:solidFill>
            <a:srgbClr val="D3BDA6"/>
          </a:solidFill>
          <a:ln/>
        </p:spPr>
      </p:sp>
      <p:sp>
        <p:nvSpPr>
          <p:cNvPr id="20" name="Text 18"/>
          <p:cNvSpPr/>
          <p:nvPr/>
        </p:nvSpPr>
        <p:spPr>
          <a:xfrm>
            <a:off x="829945" y="1796415"/>
            <a:ext cx="4509135" cy="44208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0" descr="https://kimi-img.moonshot.cn/pub/slides/slides_tmpl/image/25-09-28-15:22:05-d3ce478s8jdo4os5dcu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905" y="1920875"/>
            <a:ext cx="1304290" cy="1036320"/>
          </a:xfrm>
          <a:prstGeom prst="rect">
            <a:avLst/>
          </a:prstGeom>
        </p:spPr>
      </p:pic>
      <p:sp>
        <p:nvSpPr>
          <p:cNvPr id="22" name="Shape 19"/>
          <p:cNvSpPr/>
          <p:nvPr/>
        </p:nvSpPr>
        <p:spPr>
          <a:xfrm>
            <a:off x="1014095" y="2801620"/>
            <a:ext cx="4140835" cy="3225800"/>
          </a:xfrm>
          <a:prstGeom prst="roundRect">
            <a:avLst>
              <a:gd name="adj" fmla="val 6829"/>
            </a:avLst>
          </a:prstGeom>
          <a:solidFill>
            <a:srgbClr val="FFFFFF"/>
          </a:solidFill>
          <a:ln/>
        </p:spPr>
      </p:sp>
      <p:sp>
        <p:nvSpPr>
          <p:cNvPr id="23" name="Text 20"/>
          <p:cNvSpPr/>
          <p:nvPr/>
        </p:nvSpPr>
        <p:spPr>
          <a:xfrm>
            <a:off x="1014095" y="2801620"/>
            <a:ext cx="4140835" cy="32258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6047105" y="1796415"/>
            <a:ext cx="4509135" cy="4420870"/>
          </a:xfrm>
          <a:prstGeom prst="roundRect">
            <a:avLst>
              <a:gd name="adj" fmla="val 6829"/>
            </a:avLst>
          </a:prstGeom>
          <a:solidFill>
            <a:srgbClr val="D3BDA6"/>
          </a:solidFill>
          <a:ln/>
        </p:spPr>
      </p:sp>
      <p:sp>
        <p:nvSpPr>
          <p:cNvPr id="25" name="Text 22"/>
          <p:cNvSpPr/>
          <p:nvPr/>
        </p:nvSpPr>
        <p:spPr>
          <a:xfrm>
            <a:off x="6047105" y="1796415"/>
            <a:ext cx="4509135" cy="44208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6" name="Image 1" descr="https://kimi-img.moonshot.cn/pub/slides/slides_tmpl/image/25-09-28-15:22:05-d3ce478s8jdo4os5dcv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4795" y="1920875"/>
            <a:ext cx="1304290" cy="1036320"/>
          </a:xfrm>
          <a:prstGeom prst="rect">
            <a:avLst/>
          </a:prstGeom>
        </p:spPr>
      </p:pic>
      <p:sp>
        <p:nvSpPr>
          <p:cNvPr id="27" name="Shape 23"/>
          <p:cNvSpPr/>
          <p:nvPr/>
        </p:nvSpPr>
        <p:spPr>
          <a:xfrm>
            <a:off x="6231255" y="2801620"/>
            <a:ext cx="4140835" cy="3225800"/>
          </a:xfrm>
          <a:prstGeom prst="roundRect">
            <a:avLst>
              <a:gd name="adj" fmla="val 6829"/>
            </a:avLst>
          </a:prstGeom>
          <a:solidFill>
            <a:srgbClr val="FFFFFF"/>
          </a:solidFill>
          <a:ln/>
        </p:spPr>
      </p:sp>
      <p:sp>
        <p:nvSpPr>
          <p:cNvPr id="28" name="Text 24"/>
          <p:cNvSpPr/>
          <p:nvPr/>
        </p:nvSpPr>
        <p:spPr>
          <a:xfrm>
            <a:off x="6231255" y="2801620"/>
            <a:ext cx="4140835" cy="32258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Text 25"/>
          <p:cNvSpPr/>
          <p:nvPr/>
        </p:nvSpPr>
        <p:spPr>
          <a:xfrm>
            <a:off x="1195705" y="1984375"/>
            <a:ext cx="290258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Risk Stratification</a:t>
            </a:r>
            <a:endParaRPr lang="en-US" sz="1600" dirty="0"/>
          </a:p>
        </p:txBody>
      </p:sp>
      <p:sp>
        <p:nvSpPr>
          <p:cNvPr id="30" name="Text 26"/>
          <p:cNvSpPr/>
          <p:nvPr/>
        </p:nvSpPr>
        <p:spPr>
          <a:xfrm>
            <a:off x="1195705" y="2924175"/>
            <a:ext cx="3778250" cy="1783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Participants use AI models to stratify patient populations by risk, enabling targeted interventions that improve outcomes and reduce costs.</a:t>
            </a:r>
            <a:endParaRPr lang="en-US" sz="1600" dirty="0"/>
          </a:p>
        </p:txBody>
      </p:sp>
      <p:sp>
        <p:nvSpPr>
          <p:cNvPr id="31" name="Text 27"/>
          <p:cNvSpPr/>
          <p:nvPr/>
        </p:nvSpPr>
        <p:spPr>
          <a:xfrm>
            <a:off x="6412865" y="1984375"/>
            <a:ext cx="2902585" cy="774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Proactive Care Management</a:t>
            </a:r>
            <a:endParaRPr lang="en-US" sz="1600" dirty="0"/>
          </a:p>
        </p:txBody>
      </p:sp>
      <p:sp>
        <p:nvSpPr>
          <p:cNvPr id="32" name="Text 28"/>
          <p:cNvSpPr/>
          <p:nvPr/>
        </p:nvSpPr>
        <p:spPr>
          <a:xfrm>
            <a:off x="6412865" y="2924175"/>
            <a:ext cx="3778250" cy="1783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AI-driven insights allow care teams to design personalized care plans and outreach strategies, enhancing population health management.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3-d3ce46os8jdo4os5dcsg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2129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Next-Step Playbook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09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2-d3ce46gs8jdo4os5dcq0.png"/>
          <p:cNvPicPr>
            <a:picLocks noChangeAspect="1"/>
          </p:cNvPicPr>
          <p:nvPr/>
        </p:nvPicPr>
        <p:blipFill>
          <a:blip r:embed="rId3"/>
          <a:srcRect l="3" r="3"/>
          <a:stretch/>
        </p:blipFill>
        <p:spPr>
          <a:xfrm>
            <a:off x="4445" y="-19050"/>
            <a:ext cx="12215495" cy="68707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22325" y="1906270"/>
            <a:ext cx="10683875" cy="4160520"/>
          </a:xfrm>
          <a:prstGeom prst="roundRect">
            <a:avLst>
              <a:gd name="adj" fmla="val 7875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DBB479"/>
                </a:gs>
                <a:gs pos="100000">
                  <a:srgbClr val="AB8A7D"/>
                </a:gs>
              </a:gsLst>
              <a:lin ang="2700000" scaled="1"/>
            </a:gra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22325" y="1906270"/>
            <a:ext cx="10683875" cy="4160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rot="5400000">
            <a:off x="6160135" y="3986530"/>
            <a:ext cx="3527425" cy="0"/>
          </a:xfrm>
          <a:prstGeom prst="line">
            <a:avLst/>
          </a:prstGeom>
          <a:noFill/>
          <a:ln w="19050">
            <a:gradFill flip="none" rotWithShape="1">
              <a:gsLst>
                <a:gs pos="0">
                  <a:srgbClr val="D3BDA6">
                    <a:alpha val="0"/>
                  </a:srgbClr>
                </a:gs>
                <a:gs pos="4000">
                  <a:srgbClr val="D3BDA6">
                    <a:alpha val="0"/>
                  </a:srgbClr>
                </a:gs>
                <a:gs pos="50000">
                  <a:srgbClr val="AB8A7D"/>
                </a:gs>
                <a:gs pos="100000">
                  <a:srgbClr val="D3BDA6">
                    <a:alpha val="0"/>
                  </a:srgbClr>
                </a:gs>
              </a:gsLst>
              <a:lin ang="0" scaled="1"/>
            </a:gra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2026285" y="2737485"/>
            <a:ext cx="1239520" cy="1239520"/>
          </a:xfrm>
          <a:prstGeom prst="ellipse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1620000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2026285" y="2737485"/>
            <a:ext cx="1239520" cy="1239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rot="5400000">
            <a:off x="2640965" y="3986530"/>
            <a:ext cx="3527425" cy="0"/>
          </a:xfrm>
          <a:prstGeom prst="line">
            <a:avLst/>
          </a:prstGeom>
          <a:noFill/>
          <a:ln w="19050">
            <a:gradFill flip="none" rotWithShape="1">
              <a:gsLst>
                <a:gs pos="0">
                  <a:srgbClr val="D3BDA6">
                    <a:alpha val="0"/>
                  </a:srgbClr>
                </a:gs>
                <a:gs pos="4000">
                  <a:srgbClr val="D3BDA6">
                    <a:alpha val="0"/>
                  </a:srgbClr>
                </a:gs>
                <a:gs pos="50000">
                  <a:srgbClr val="AB8A7D"/>
                </a:gs>
                <a:gs pos="100000">
                  <a:srgbClr val="D3BDA6">
                    <a:alpha val="0"/>
                  </a:srgbClr>
                </a:gs>
              </a:gsLst>
              <a:lin ang="0" scaled="1"/>
            </a:gra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5544820" y="2737485"/>
            <a:ext cx="1239520" cy="1239520"/>
          </a:xfrm>
          <a:prstGeom prst="ellipse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16200000" scaled="1"/>
          </a:gradFill>
          <a:ln/>
        </p:spPr>
      </p:sp>
      <p:sp>
        <p:nvSpPr>
          <p:cNvPr id="10" name="Text 7"/>
          <p:cNvSpPr/>
          <p:nvPr/>
        </p:nvSpPr>
        <p:spPr>
          <a:xfrm>
            <a:off x="5544820" y="2737485"/>
            <a:ext cx="1239520" cy="1239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9063990" y="2737485"/>
            <a:ext cx="1239520" cy="1239520"/>
          </a:xfrm>
          <a:prstGeom prst="ellipse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16200000" scaled="1"/>
          </a:gradFill>
          <a:ln/>
        </p:spPr>
      </p:sp>
      <p:sp>
        <p:nvSpPr>
          <p:cNvPr id="12" name="Text 9"/>
          <p:cNvSpPr/>
          <p:nvPr/>
        </p:nvSpPr>
        <p:spPr>
          <a:xfrm>
            <a:off x="9063990" y="2737485"/>
            <a:ext cx="1239520" cy="1239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286885" y="838200"/>
            <a:ext cx="3617595" cy="5391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2125345" y="3004185"/>
            <a:ext cx="104140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167765" y="4282440"/>
            <a:ext cx="2955925" cy="9036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Revenue Integrity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5643880" y="3004185"/>
            <a:ext cx="104140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4686300" y="4282440"/>
            <a:ext cx="2955925" cy="9036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Hands-On Adoption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9163050" y="3004185"/>
            <a:ext cx="104140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8205470" y="4282440"/>
            <a:ext cx="2955925" cy="9036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Next-Step Playbook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28-15:22:17-d3ce4a8s8jdo4os5ddig.jpeg"/>
          <p:cNvPicPr>
            <a:picLocks noChangeAspect="1"/>
          </p:cNvPicPr>
          <p:nvPr/>
        </p:nvPicPr>
        <p:blipFill>
          <a:blip r:embed="rId3"/>
          <a:srcRect l="28012" t="7813" r="22500" b="7813"/>
          <a:stretch/>
        </p:blipFill>
        <p:spPr>
          <a:xfrm>
            <a:off x="7106285" y="0"/>
            <a:ext cx="5085715" cy="68580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106285" y="0"/>
            <a:ext cx="5085715" cy="6858000"/>
          </a:xfrm>
          <a:prstGeom prst="rect">
            <a:avLst/>
          </a:prstGeom>
          <a:solidFill>
            <a:srgbClr val="D3BDA6">
              <a:alpha val="9098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7106285" y="0"/>
            <a:ext cx="5085715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315563" y="3986823"/>
            <a:ext cx="1014730" cy="1014730"/>
          </a:xfrm>
          <a:prstGeom prst="ellipse">
            <a:avLst/>
          </a:prstGeom>
          <a:solidFill>
            <a:srgbClr val="865F24"/>
          </a:solidFill>
          <a:ln w="31750">
            <a:solidFill>
              <a:srgbClr val="FFFF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315563" y="3986823"/>
            <a:ext cx="1014730" cy="1014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rot="5400000">
            <a:off x="7325750" y="4431183"/>
            <a:ext cx="146173" cy="126011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 rot="5400000">
            <a:off x="7325750" y="4431183"/>
            <a:ext cx="146173" cy="12601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316833" y="1288553"/>
            <a:ext cx="1014730" cy="1014730"/>
          </a:xfrm>
          <a:prstGeom prst="ellipse">
            <a:avLst/>
          </a:prstGeom>
          <a:solidFill>
            <a:srgbClr val="865F24"/>
          </a:solidFill>
          <a:ln w="31750">
            <a:solidFill>
              <a:srgbClr val="FFFFF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16833" y="1288553"/>
            <a:ext cx="1014730" cy="1014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 rot="5400000">
            <a:off x="7327020" y="1732913"/>
            <a:ext cx="146173" cy="126011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 rot="5400000">
            <a:off x="7327020" y="1732913"/>
            <a:ext cx="146173" cy="12601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632314" y="1621539"/>
            <a:ext cx="359932" cy="359932"/>
          </a:xfrm>
          <a:custGeom>
            <a:avLst/>
            <a:gdLst/>
            <a:ahLst/>
            <a:cxnLst/>
            <a:rect l="l" t="t" r="r" b="b"/>
            <a:pathLst>
              <a:path w="359932" h="359932">
                <a:moveTo>
                  <a:pt x="197963" y="323939"/>
                </a:moveTo>
                <a:cubicBezTo>
                  <a:pt x="197963" y="359932"/>
                  <a:pt x="197963" y="359932"/>
                  <a:pt x="197963" y="359932"/>
                </a:cubicBezTo>
                <a:cubicBezTo>
                  <a:pt x="161969" y="359932"/>
                  <a:pt x="161969" y="359932"/>
                  <a:pt x="161969" y="359932"/>
                </a:cubicBezTo>
                <a:cubicBezTo>
                  <a:pt x="161969" y="323939"/>
                  <a:pt x="161969" y="323939"/>
                  <a:pt x="161969" y="323939"/>
                </a:cubicBezTo>
                <a:cubicBezTo>
                  <a:pt x="17997" y="323939"/>
                  <a:pt x="17997" y="323939"/>
                  <a:pt x="17997" y="323939"/>
                </a:cubicBezTo>
                <a:cubicBezTo>
                  <a:pt x="8998" y="323939"/>
                  <a:pt x="0" y="314941"/>
                  <a:pt x="0" y="305942"/>
                </a:cubicBezTo>
                <a:cubicBezTo>
                  <a:pt x="0" y="53990"/>
                  <a:pt x="0" y="53990"/>
                  <a:pt x="0" y="53990"/>
                </a:cubicBezTo>
                <a:cubicBezTo>
                  <a:pt x="359932" y="53990"/>
                  <a:pt x="359932" y="53990"/>
                  <a:pt x="359932" y="53990"/>
                </a:cubicBezTo>
                <a:cubicBezTo>
                  <a:pt x="359932" y="305942"/>
                  <a:pt x="359932" y="305942"/>
                  <a:pt x="359932" y="305942"/>
                </a:cubicBezTo>
                <a:cubicBezTo>
                  <a:pt x="359932" y="314941"/>
                  <a:pt x="350934" y="323939"/>
                  <a:pt x="341935" y="323939"/>
                </a:cubicBezTo>
                <a:lnTo>
                  <a:pt x="197963" y="323939"/>
                </a:lnTo>
                <a:close/>
                <a:moveTo>
                  <a:pt x="35993" y="287946"/>
                </a:moveTo>
                <a:cubicBezTo>
                  <a:pt x="323939" y="287946"/>
                  <a:pt x="323939" y="287946"/>
                  <a:pt x="323939" y="287946"/>
                </a:cubicBezTo>
                <a:cubicBezTo>
                  <a:pt x="323939" y="89983"/>
                  <a:pt x="323939" y="89983"/>
                  <a:pt x="323939" y="89983"/>
                </a:cubicBezTo>
                <a:cubicBezTo>
                  <a:pt x="35993" y="89983"/>
                  <a:pt x="35993" y="89983"/>
                  <a:pt x="35993" y="89983"/>
                </a:cubicBezTo>
                <a:lnTo>
                  <a:pt x="35993" y="287946"/>
                </a:lnTo>
                <a:close/>
                <a:moveTo>
                  <a:pt x="197963" y="125976"/>
                </a:moveTo>
                <a:cubicBezTo>
                  <a:pt x="287946" y="125976"/>
                  <a:pt x="287946" y="125976"/>
                  <a:pt x="287946" y="125976"/>
                </a:cubicBezTo>
                <a:cubicBezTo>
                  <a:pt x="287946" y="161969"/>
                  <a:pt x="287946" y="161969"/>
                  <a:pt x="287946" y="161969"/>
                </a:cubicBezTo>
                <a:cubicBezTo>
                  <a:pt x="197963" y="161969"/>
                  <a:pt x="197963" y="161969"/>
                  <a:pt x="197963" y="161969"/>
                </a:cubicBezTo>
                <a:lnTo>
                  <a:pt x="197963" y="125976"/>
                </a:lnTo>
                <a:close/>
                <a:moveTo>
                  <a:pt x="197963" y="197963"/>
                </a:moveTo>
                <a:cubicBezTo>
                  <a:pt x="287946" y="197963"/>
                  <a:pt x="287946" y="197963"/>
                  <a:pt x="287946" y="197963"/>
                </a:cubicBezTo>
                <a:cubicBezTo>
                  <a:pt x="287946" y="233956"/>
                  <a:pt x="287946" y="233956"/>
                  <a:pt x="287946" y="233956"/>
                </a:cubicBezTo>
                <a:cubicBezTo>
                  <a:pt x="197963" y="233956"/>
                  <a:pt x="197963" y="233956"/>
                  <a:pt x="197963" y="233956"/>
                </a:cubicBezTo>
                <a:lnTo>
                  <a:pt x="197963" y="197963"/>
                </a:lnTo>
                <a:close/>
                <a:moveTo>
                  <a:pt x="125976" y="125976"/>
                </a:moveTo>
                <a:cubicBezTo>
                  <a:pt x="125976" y="179966"/>
                  <a:pt x="125976" y="179966"/>
                  <a:pt x="125976" y="179966"/>
                </a:cubicBezTo>
                <a:cubicBezTo>
                  <a:pt x="179966" y="179966"/>
                  <a:pt x="179966" y="179966"/>
                  <a:pt x="179966" y="179966"/>
                </a:cubicBezTo>
                <a:cubicBezTo>
                  <a:pt x="179966" y="211460"/>
                  <a:pt x="157470" y="233956"/>
                  <a:pt x="125976" y="233956"/>
                </a:cubicBezTo>
                <a:cubicBezTo>
                  <a:pt x="94482" y="233956"/>
                  <a:pt x="71986" y="211460"/>
                  <a:pt x="71986" y="179966"/>
                </a:cubicBezTo>
                <a:cubicBezTo>
                  <a:pt x="71986" y="148472"/>
                  <a:pt x="94482" y="125976"/>
                  <a:pt x="125976" y="125976"/>
                </a:cubicBezTo>
                <a:close/>
                <a:moveTo>
                  <a:pt x="0" y="0"/>
                </a:moveTo>
                <a:cubicBezTo>
                  <a:pt x="359932" y="0"/>
                  <a:pt x="359932" y="0"/>
                  <a:pt x="359932" y="0"/>
                </a:cubicBezTo>
                <a:cubicBezTo>
                  <a:pt x="359932" y="35993"/>
                  <a:pt x="359932" y="35993"/>
                  <a:pt x="359932" y="35993"/>
                </a:cubicBezTo>
                <a:cubicBezTo>
                  <a:pt x="0" y="35993"/>
                  <a:pt x="0" y="35993"/>
                  <a:pt x="0" y="35993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6632314" y="1621539"/>
            <a:ext cx="359932" cy="35993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7" name="Image 1" descr="https://kimi-img.moonshot.cn/pub/slides/slides_tmpl/image/25-09-28-15:22:09-d3ce488s8jdo4os5dd7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324" y="4306259"/>
            <a:ext cx="335280" cy="335280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Pilot-to-Scale Roadmap</a:t>
            </a:r>
            <a:endParaRPr lang="en-US" sz="1600" dirty="0"/>
          </a:p>
        </p:txBody>
      </p:sp>
      <p:pic>
        <p:nvPicPr>
          <p:cNvPr id="19" name="Image 2" descr="https://kimi-img.moonshot.cn/pub/slides/slides_tmpl/image/25-09-28-15:22:09-d3ce488s8jdo4os5dd7g.png"/>
          <p:cNvPicPr>
            <a:picLocks noChangeAspect="1"/>
          </p:cNvPicPr>
          <p:nvPr/>
        </p:nvPicPr>
        <p:blipFill>
          <a:blip r:embed="rId5"/>
          <a:srcRect t="116" b="116"/>
          <a:stretch/>
        </p:blipFill>
        <p:spPr>
          <a:xfrm>
            <a:off x="0" y="4958080"/>
            <a:ext cx="2065655" cy="1915795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870585" y="1900555"/>
            <a:ext cx="50436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Start with High-Volume Tasks</a:t>
            </a:r>
            <a:endParaRPr lang="en-US" sz="1600" dirty="0"/>
          </a:p>
        </p:txBody>
      </p:sp>
      <p:sp>
        <p:nvSpPr>
          <p:cNvPr id="21" name="Text 16"/>
          <p:cNvSpPr/>
          <p:nvPr/>
        </p:nvSpPr>
        <p:spPr>
          <a:xfrm>
            <a:off x="870585" y="2510155"/>
            <a:ext cx="5041900" cy="14630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Begin with a single high-volume task like documentation or scheduling, defining baseline metrics to measure AI's impact on efficiency and accuracy.</a:t>
            </a:r>
            <a:endParaRPr lang="en-US" sz="1600" dirty="0"/>
          </a:p>
        </p:txBody>
      </p:sp>
      <p:sp>
        <p:nvSpPr>
          <p:cNvPr id="22" name="Text 17"/>
          <p:cNvSpPr/>
          <p:nvPr/>
        </p:nvSpPr>
        <p:spPr>
          <a:xfrm>
            <a:off x="7466965" y="1288415"/>
            <a:ext cx="4198205" cy="623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Run a Pilot Program</a:t>
            </a:r>
            <a:endParaRPr lang="en-US" sz="1600" dirty="0"/>
          </a:p>
        </p:txBody>
      </p:sp>
      <p:sp>
        <p:nvSpPr>
          <p:cNvPr id="23" name="Text 18"/>
          <p:cNvSpPr/>
          <p:nvPr/>
        </p:nvSpPr>
        <p:spPr>
          <a:xfrm>
            <a:off x="7466965" y="1760220"/>
            <a:ext cx="4198205" cy="19824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Conduct a four-week pilot with volunteer clinicians to gather data on time savings, error reduction, and overall workflow improvements.</a:t>
            </a:r>
            <a:endParaRPr lang="en-US" sz="1600" dirty="0"/>
          </a:p>
        </p:txBody>
      </p:sp>
      <p:sp>
        <p:nvSpPr>
          <p:cNvPr id="24" name="Text 19"/>
          <p:cNvSpPr/>
          <p:nvPr/>
        </p:nvSpPr>
        <p:spPr>
          <a:xfrm>
            <a:off x="7525165" y="3986530"/>
            <a:ext cx="4198205" cy="623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Expand AI Integration</a:t>
            </a:r>
            <a:endParaRPr lang="en-US" sz="1600" dirty="0"/>
          </a:p>
        </p:txBody>
      </p:sp>
      <p:sp>
        <p:nvSpPr>
          <p:cNvPr id="25" name="Text 20"/>
          <p:cNvSpPr/>
          <p:nvPr/>
        </p:nvSpPr>
        <p:spPr>
          <a:xfrm>
            <a:off x="7525165" y="4458335"/>
            <a:ext cx="4198205" cy="19824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Based on pilot results, expand AI integration to other areas like imaging, scheduling, and analytics while maintaining continuous oversight and bias audits.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2-d3ce46gs8jdo4os5dcpg.png"/>
          <p:cNvPicPr>
            <a:picLocks noChangeAspect="1"/>
          </p:cNvPicPr>
          <p:nvPr/>
        </p:nvPicPr>
        <p:blipFill>
          <a:blip r:embed="rId3"/>
          <a:srcRect l="3" r="3"/>
          <a:stretch/>
        </p:blipFill>
        <p:spPr>
          <a:xfrm>
            <a:off x="-15875" y="-4445"/>
            <a:ext cx="12233910" cy="685990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926958" y="4684395"/>
            <a:ext cx="2337402" cy="50292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4926958" y="4684395"/>
            <a:ext cx="2337402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4889500" y="4736465"/>
            <a:ext cx="2413000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4926958" y="5387340"/>
            <a:ext cx="2337402" cy="50292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926958" y="5387340"/>
            <a:ext cx="2337402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889500" y="5439410"/>
            <a:ext cx="241300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2025/01/01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2553970" y="1307465"/>
            <a:ext cx="7061200" cy="32994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YOU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3-d3ce46os8jdo4os5dcsg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2129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Healthcare Landscape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28-15:22:10-d3ce48gs8jdo4os5dd9g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-9525" y="-19685"/>
            <a:ext cx="12197080" cy="689038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Already Heals Behind Screens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991235" y="1871345"/>
            <a:ext cx="3147695" cy="4275455"/>
          </a:xfrm>
          <a:prstGeom prst="roundRect">
            <a:avLst>
              <a:gd name="adj" fmla="val 7796"/>
            </a:avLst>
          </a:prstGeom>
          <a:solidFill>
            <a:srgbClr val="FFFFFF"/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91235" y="1871345"/>
            <a:ext cx="3147695" cy="42754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135505" y="1508125"/>
            <a:ext cx="859790" cy="904875"/>
          </a:xfrm>
          <a:prstGeom prst="ellipse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AB8A7D"/>
              </a:gs>
            </a:gsLst>
            <a:lin ang="2700000" scaled="1"/>
          </a:gradFill>
          <a:ln/>
        </p:spPr>
      </p:sp>
      <p:sp>
        <p:nvSpPr>
          <p:cNvPr id="9" name="Text 6"/>
          <p:cNvSpPr/>
          <p:nvPr/>
        </p:nvSpPr>
        <p:spPr>
          <a:xfrm>
            <a:off x="2135505" y="1508125"/>
            <a:ext cx="859790" cy="9048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509135" y="1871345"/>
            <a:ext cx="3147695" cy="4275455"/>
          </a:xfrm>
          <a:prstGeom prst="roundRect">
            <a:avLst>
              <a:gd name="adj" fmla="val 7796"/>
            </a:avLst>
          </a:prstGeom>
          <a:solidFill>
            <a:srgbClr val="FFFFFF"/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4509135" y="1871345"/>
            <a:ext cx="3147695" cy="42754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5653405" y="1508125"/>
            <a:ext cx="859790" cy="904875"/>
          </a:xfrm>
          <a:prstGeom prst="ellipse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AB8A7D"/>
              </a:gs>
            </a:gsLst>
            <a:lin ang="2700000" scaled="1"/>
          </a:gradFill>
          <a:ln/>
        </p:spPr>
      </p:sp>
      <p:sp>
        <p:nvSpPr>
          <p:cNvPr id="13" name="Text 10"/>
          <p:cNvSpPr/>
          <p:nvPr/>
        </p:nvSpPr>
        <p:spPr>
          <a:xfrm>
            <a:off x="5653405" y="1508125"/>
            <a:ext cx="859790" cy="9048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8027035" y="1871345"/>
            <a:ext cx="3147695" cy="4275455"/>
          </a:xfrm>
          <a:prstGeom prst="roundRect">
            <a:avLst>
              <a:gd name="adj" fmla="val 7796"/>
            </a:avLst>
          </a:prstGeom>
          <a:solidFill>
            <a:srgbClr val="FFFFFF"/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8027035" y="1871345"/>
            <a:ext cx="3147695" cy="42754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9171305" y="1508125"/>
            <a:ext cx="859790" cy="904875"/>
          </a:xfrm>
          <a:prstGeom prst="ellipse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AB8A7D"/>
              </a:gs>
            </a:gsLst>
            <a:lin ang="2700000" scaled="1"/>
          </a:gradFill>
          <a:ln/>
        </p:spPr>
      </p:sp>
      <p:sp>
        <p:nvSpPr>
          <p:cNvPr id="17" name="Text 14"/>
          <p:cNvSpPr/>
          <p:nvPr/>
        </p:nvSpPr>
        <p:spPr>
          <a:xfrm>
            <a:off x="9171305" y="1508125"/>
            <a:ext cx="859790" cy="9048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2209800" y="1699895"/>
            <a:ext cx="71056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151255" y="2642870"/>
            <a:ext cx="282829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in Clinical Workflows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151255" y="3270250"/>
            <a:ext cx="2828290" cy="22399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is already integrated into healthcare, automating repetitive tasks like documentation and imaging analysis. This allows clinicians to focus more on patient care and less on administrative duties.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5727700" y="1699895"/>
            <a:ext cx="71056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4669155" y="2642870"/>
            <a:ext cx="2828290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Enhanced Precision and Efficiency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4669155" y="3270250"/>
            <a:ext cx="2828290" cy="22399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improve diagnostic accuracy by quickly identifying patterns in medical images and lab results. This leads to faster and more precise treatment decisions, ultimately enhancing patient outcomes.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9245600" y="1699895"/>
            <a:ext cx="71056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8187055" y="2642870"/>
            <a:ext cx="282829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Operational Resilience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8187055" y="3270250"/>
            <a:ext cx="2828290" cy="22399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helps optimize hospital operations, such as scheduling and resource allocation. This ensures smoother workflows, reduces patient wait times, and improves overall operational efficiency.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5" name="Text 3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7" name="Text 5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9" name="Text 7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0" descr="https://kimi-img.moonshot.cn/pub/slides/slides_tmpl/image/25-09-28-15:22:06-d3ce47gs8jdo4os5dd0g.png"/>
          <p:cNvPicPr>
            <a:picLocks noChangeAspect="1"/>
          </p:cNvPicPr>
          <p:nvPr/>
        </p:nvPicPr>
        <p:blipFill>
          <a:blip r:embed="rId3"/>
          <a:srcRect l="8" r="8"/>
          <a:stretch/>
        </p:blipFill>
        <p:spPr>
          <a:xfrm>
            <a:off x="635000" y="1621790"/>
            <a:ext cx="11562080" cy="5192395"/>
          </a:xfrm>
          <a:prstGeom prst="rect">
            <a:avLst/>
          </a:prstGeom>
        </p:spPr>
      </p:pic>
      <p:pic>
        <p:nvPicPr>
          <p:cNvPr id="11" name="Image 1" descr="https://kimi-img.moonshot.cn/pub/slides/slides_tmpl/image/25-09-28-15:22:08-d3ce480s8jdo4os5dd3g.png"/>
          <p:cNvPicPr>
            <a:picLocks noChangeAspect="1"/>
          </p:cNvPicPr>
          <p:nvPr/>
        </p:nvPicPr>
        <p:blipFill>
          <a:blip r:embed="rId4"/>
          <a:srcRect t="5" b="5"/>
          <a:stretch/>
        </p:blipFill>
        <p:spPr>
          <a:xfrm>
            <a:off x="7349490" y="2082165"/>
            <a:ext cx="5852160" cy="5187950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3" name="Text 9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5" name="Text 11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7" name="Text 13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Human-AI Clinical Partnership</a:t>
            </a: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/>
        </p:spPr>
      </p:sp>
      <p:sp>
        <p:nvSpPr>
          <p:cNvPr id="20" name="Text 16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933450" y="2562225"/>
            <a:ext cx="2692400" cy="6455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Algorithmic Responsibilities</a:t>
            </a:r>
            <a:endParaRPr lang="en-US" sz="1600" dirty="0"/>
          </a:p>
        </p:txBody>
      </p:sp>
      <p:sp>
        <p:nvSpPr>
          <p:cNvPr id="22" name="Text 18"/>
          <p:cNvSpPr/>
          <p:nvPr/>
        </p:nvSpPr>
        <p:spPr>
          <a:xfrm>
            <a:off x="933450" y="3281045"/>
            <a:ext cx="2691507" cy="22869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handles repetitive tasks like data entry and pattern recognition, reducing the clerical burden on healthcare professionals. This allows them to focus on more complex and critical aspects of patient care.</a:t>
            </a:r>
            <a:endParaRPr lang="en-US" sz="1600" dirty="0"/>
          </a:p>
        </p:txBody>
      </p:sp>
      <p:sp>
        <p:nvSpPr>
          <p:cNvPr id="23" name="Text 19"/>
          <p:cNvSpPr/>
          <p:nvPr/>
        </p:nvSpPr>
        <p:spPr>
          <a:xfrm>
            <a:off x="3879850" y="3009265"/>
            <a:ext cx="269240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 Oversight</a:t>
            </a:r>
            <a:endParaRPr lang="en-US" sz="1600" dirty="0"/>
          </a:p>
        </p:txBody>
      </p:sp>
      <p:sp>
        <p:nvSpPr>
          <p:cNvPr id="24" name="Text 20"/>
          <p:cNvSpPr/>
          <p:nvPr/>
        </p:nvSpPr>
        <p:spPr>
          <a:xfrm>
            <a:off x="3879850" y="3728085"/>
            <a:ext cx="2691507" cy="200104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Healthcare professionals retain control over clinical judgment, ethical decisions, and patient communication. AI serves as a tool to enhance their capabilities, not replace them.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3-d3ce46os8jdo4os5dcsg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2129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Clinical Documentation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5193665"/>
            <a:ext cx="12192000" cy="1664335"/>
          </a:xfrm>
          <a:prstGeom prst="rect">
            <a:avLst/>
          </a:prstGeom>
          <a:solidFill>
            <a:srgbClr val="D3BDA6"/>
          </a:solidFill>
          <a:ln/>
        </p:spPr>
      </p:sp>
      <p:sp>
        <p:nvSpPr>
          <p:cNvPr id="5" name="Text 3"/>
          <p:cNvSpPr/>
          <p:nvPr/>
        </p:nvSpPr>
        <p:spPr>
          <a:xfrm>
            <a:off x="0" y="5193665"/>
            <a:ext cx="12192000" cy="16643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Drafts Notes in Seconds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01320" y="1431290"/>
            <a:ext cx="2738755" cy="4253230"/>
          </a:xfrm>
          <a:prstGeom prst="roundRect">
            <a:avLst>
              <a:gd name="adj" fmla="val 7425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F0E1C9"/>
                </a:gs>
                <a:gs pos="100000">
                  <a:srgbClr val="D3BDA6"/>
                </a:gs>
              </a:gsLst>
              <a:lin ang="2700000" scaled="1"/>
            </a:gra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401320" y="1431290"/>
            <a:ext cx="2738755" cy="42532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191510" y="1786890"/>
            <a:ext cx="2738755" cy="4253230"/>
          </a:xfrm>
          <a:prstGeom prst="roundRect">
            <a:avLst>
              <a:gd name="adj" fmla="val 7425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F0E1C9"/>
                </a:gs>
                <a:gs pos="100000">
                  <a:srgbClr val="D3BDA6"/>
                </a:gs>
              </a:gsLst>
              <a:lin ang="2700000" scaled="1"/>
            </a:gra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3191510" y="1786890"/>
            <a:ext cx="2738755" cy="42532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981700" y="1431290"/>
            <a:ext cx="2738755" cy="4253230"/>
          </a:xfrm>
          <a:prstGeom prst="roundRect">
            <a:avLst>
              <a:gd name="adj" fmla="val 7425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F0E1C9"/>
                </a:gs>
                <a:gs pos="100000">
                  <a:srgbClr val="D3BDA6"/>
                </a:gs>
              </a:gsLst>
              <a:lin ang="2700000" scaled="1"/>
            </a:gra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5981700" y="1431290"/>
            <a:ext cx="2738755" cy="42532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771890" y="1786890"/>
            <a:ext cx="2738755" cy="4253230"/>
          </a:xfrm>
          <a:prstGeom prst="roundRect">
            <a:avLst>
              <a:gd name="adj" fmla="val 7425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F0E1C9"/>
                </a:gs>
                <a:gs pos="100000">
                  <a:srgbClr val="D3BDA6"/>
                </a:gs>
              </a:gsLst>
              <a:lin ang="2700000" scaled="1"/>
            </a:gra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8771890" y="1786890"/>
            <a:ext cx="2738755" cy="42532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27685" y="1476375"/>
            <a:ext cx="110553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27685" y="2156460"/>
            <a:ext cx="2432050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Transcription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27685" y="2847340"/>
            <a:ext cx="2432050" cy="21832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Nuance Dragon Medical One transcribes voice dictations into structured notes, significantly reducing the time clinicians spend on documentation. This allows more time for patient interactions.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3317875" y="1831975"/>
            <a:ext cx="110553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3317875" y="2512060"/>
            <a:ext cx="2432050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ICD-10 and CPT Code Suggestions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3317875" y="3202940"/>
            <a:ext cx="2432050" cy="19103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like 3M CodeFinder suggest accurate ICD-10 and CPT codes based on clinical notes, ensuring billing compliance and reducing the risk of claim denials.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108065" y="1476375"/>
            <a:ext cx="110553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108065" y="2156460"/>
            <a:ext cx="2432050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Compliance-Ready Notes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108065" y="2847340"/>
            <a:ext cx="2432050" cy="19103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ensures that clinical documentation meets compliance standards by flagging missing or inconsistent information, thereby improving the quality of medical records.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898255" y="1831975"/>
            <a:ext cx="110553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898255" y="2512060"/>
            <a:ext cx="2432050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Enhanced Patient Care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898255" y="3202940"/>
            <a:ext cx="2432050" cy="19103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automating documentation, AI allows healthcare professionals to spend more time on direct patient care, leading to better patient outcomes and satisfaction.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5" name="Text 3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7" name="Text 5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9" name="Text 7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1" name="Text 9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3" name="Text 11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</p:sp>
      <p:sp>
        <p:nvSpPr>
          <p:cNvPr id="15" name="Text 13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Coding Accuracy Rises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-16510" y="4744085"/>
            <a:ext cx="12221210" cy="2113915"/>
          </a:xfrm>
          <a:prstGeom prst="rect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-16510" y="4744085"/>
            <a:ext cx="12221210" cy="2113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623060" y="1609725"/>
            <a:ext cx="8945880" cy="67056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D3BDA6"/>
          </a:solidFill>
          <a:ln/>
        </p:spPr>
      </p:sp>
      <p:sp>
        <p:nvSpPr>
          <p:cNvPr id="20" name="Text 18"/>
          <p:cNvSpPr/>
          <p:nvPr/>
        </p:nvSpPr>
        <p:spPr>
          <a:xfrm>
            <a:off x="1623060" y="1609725"/>
            <a:ext cx="8945880" cy="6705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1623060" y="2422525"/>
            <a:ext cx="8945880" cy="352044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FFFF"/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1623060" y="2422525"/>
            <a:ext cx="8945880" cy="35204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3" name="Image 0" descr="https://kimi-img.moonshot.cn/pub/slides/slides_tmpl/image/25-09-28-15:22:05-d3ce478s8jdo4os5dcug.png"/>
          <p:cNvPicPr>
            <a:picLocks noChangeAspect="1"/>
          </p:cNvPicPr>
          <p:nvPr/>
        </p:nvPicPr>
        <p:blipFill>
          <a:blip r:embed="rId3"/>
          <a:srcRect t="230" b="230"/>
          <a:stretch/>
        </p:blipFill>
        <p:spPr>
          <a:xfrm>
            <a:off x="2056130" y="2620645"/>
            <a:ext cx="8183245" cy="1371600"/>
          </a:xfrm>
          <a:prstGeom prst="rect">
            <a:avLst/>
          </a:prstGeom>
        </p:spPr>
      </p:pic>
      <p:sp>
        <p:nvSpPr>
          <p:cNvPr id="24" name="Text 21"/>
          <p:cNvSpPr/>
          <p:nvPr/>
        </p:nvSpPr>
        <p:spPr>
          <a:xfrm>
            <a:off x="1983423" y="1725295"/>
            <a:ext cx="822515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AI-Driven Coding Accuracy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1983423" y="4143375"/>
            <a:ext cx="8225155" cy="10699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like Olive AI analyze clinical notes to suggest accurate billing codes, reducing errors and improving revenue cycle management. This enhances financial performance and compliance.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D3BDA6"/>
      </a:accent1>
      <a:accent2>
        <a:srgbClr val="DBB479"/>
      </a:accent2>
      <a:accent3>
        <a:srgbClr val="AB8A7D"/>
      </a:accent3>
      <a:accent4>
        <a:srgbClr val="2C3741"/>
      </a:accent4>
      <a:accent5>
        <a:srgbClr val="2C3741"/>
      </a:accent5>
      <a:accent6>
        <a:srgbClr val="DBB479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1354</Words>
  <Application>Microsoft Office PowerPoint</Application>
  <PresentationFormat>Widescreen</PresentationFormat>
  <Paragraphs>193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MiSans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in Healthcare</dc:title>
  <dc:subject>AI in Healthcare</dc:subject>
  <dc:creator>Kimi</dc:creator>
  <cp:lastModifiedBy>Sean</cp:lastModifiedBy>
  <cp:revision>2</cp:revision>
  <dcterms:created xsi:type="dcterms:W3CDTF">2025-12-02T06:57:32Z</dcterms:created>
  <dcterms:modified xsi:type="dcterms:W3CDTF">2025-12-02T06:58:21Z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{"Label":"AI in Healthcare","ContentProducer":"001191110108MACG2KBH8F10000","ProduceID":"d4n8qevahd8a1cbc15h0","ReservedCode1":"","ContentPropagator":"001191110108MACG2KBH8F20000","PropagateID":"d4n8qevahd8a1cbc15h0","ReservedCode2":""}</vt:lpwstr>
  </property>
</Properties>
</file>